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32512000" cy="203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12229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1EB001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hu-H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301900000000001E-2"/>
          <c:y val="2.8301900000000001E-2"/>
          <c:w val="0.94339600000000001"/>
          <c:h val="0.9308959999999999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1-es régió</c:v>
                </c:pt>
              </c:strCache>
            </c:strRef>
          </c:tx>
          <c:spPr>
            <a:solidFill>
              <a:srgbClr val="AD9766"/>
            </a:solidFill>
            <a:ln w="12700" cap="flat">
              <a:noFill/>
              <a:miter lim="400000"/>
            </a:ln>
            <a:effectLst/>
          </c:spPr>
          <c:explosion val="1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CE2-4C39-A9AD-721425E79A8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E2-4C39-A9AD-721425E79A89}"/>
              </c:ext>
            </c:extLst>
          </c:dPt>
          <c:dPt>
            <c:idx val="2"/>
            <c:bubble3D val="0"/>
            <c:explosion val="19"/>
            <c:spPr>
              <a:solidFill>
                <a:srgbClr val="152F3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E2-4C39-A9AD-721425E79A89}"/>
              </c:ext>
            </c:extLst>
          </c:dPt>
          <c:cat>
            <c:strRef>
              <c:f>Sheet1!$B$1:$D$1</c:f>
              <c:strCache>
                <c:ptCount val="3"/>
                <c:pt idx="0">
                  <c:v>Április</c:v>
                </c:pt>
                <c:pt idx="1">
                  <c:v>Szeptember</c:v>
                </c:pt>
                <c:pt idx="2">
                  <c:v>ASD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E2-4C39-A9AD-721425E79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6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 de marketing DXN</a:t>
            </a:r>
            <a:br/>
            <a:r>
              <a:t/>
            </a:r>
            <a:br/>
            <a:r>
              <a:t>A partir del registro</a:t>
            </a:r>
            <a:br/>
            <a:r>
              <a:t/>
            </a:r>
            <a:br/>
            <a:r>
              <a:t>Hasta</a:t>
            </a:r>
            <a:br/>
            <a:r>
              <a:t/>
            </a:r>
            <a:br/>
            <a:r>
              <a:t>El nivel Embajador Corona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Bono de desarrollo 15%</a:t>
            </a:r>
          </a:p>
          <a:p>
            <a:endParaRPr/>
          </a:p>
          <a:p>
            <a:r>
              <a:t>1º Nivel QSA</a:t>
            </a:r>
          </a:p>
          <a:p>
            <a:r>
              <a:t>2º Nivel QSA</a:t>
            </a:r>
          </a:p>
          <a:p>
            <a:r>
              <a:t>….</a:t>
            </a:r>
          </a:p>
          <a:p>
            <a:endParaRPr/>
          </a:p>
          <a:p>
            <a:r>
              <a:t>QSA</a:t>
            </a:r>
            <a:br/>
            <a:r>
              <a:t>Agente Estrella Calificada</a:t>
            </a:r>
          </a:p>
          <a:p>
            <a:r>
              <a:t>Tiene 300 puntos de grupo /PGPV/ en el dicho mes.</a:t>
            </a:r>
          </a:p>
          <a:p>
            <a:endParaRPr/>
          </a:p>
          <a:p>
            <a:r>
              <a:t>De los 300 grupos grupales como mínimo 100 son sus puntos personales.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 </a:t>
            </a:r>
            <a:r>
              <a:rPr b="1"/>
              <a:t>el primer QSA </a:t>
            </a:r>
            <a:r>
              <a:t>se encuentra en las profundidades de tu organización, </a:t>
            </a:r>
            <a:r>
              <a:rPr b="1"/>
              <a:t>será el 1º nivel </a:t>
            </a:r>
            <a:r>
              <a:t>en términos de BONO DE DESARROLLO.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 muy importante</a:t>
            </a:r>
            <a:br/>
            <a:r>
              <a:t>si quieres recibir comisiones</a:t>
            </a:r>
          </a:p>
          <a:p>
            <a:endParaRPr/>
          </a:p>
          <a:p>
            <a:pPr marL="457200" indent="-457200">
              <a:buSzPct val="100000"/>
              <a:buAutoNum type="arabicPeriod"/>
              <a:defRPr b="1"/>
            </a:pPr>
            <a:r>
              <a:t>Si todavía no has llegado al nivel de Agente Estrella, /4500 Points/</a:t>
            </a:r>
            <a:br/>
            <a:r>
              <a:rPr b="0"/>
              <a:t>¡Debes tener como mínimo 100 puntos personales todos los meses!</a:t>
            </a:r>
          </a:p>
          <a:p>
            <a:pPr marL="457200" indent="-457200">
              <a:buSzPct val="100000"/>
              <a:buAutoNum type="arabicPeriod"/>
            </a:pPr>
            <a:endParaRPr b="0"/>
          </a:p>
          <a:p>
            <a:pPr marL="457200" indent="-457200">
              <a:buSzPct val="100000"/>
              <a:buAutoNum type="arabicPeriod" startAt="2"/>
              <a:defRPr b="1"/>
            </a:pPr>
            <a:r>
              <a:t>A partir del nivel Agente Estrella:</a:t>
            </a:r>
            <a:r>
              <a:rPr b="0"/>
              <a:t> Debes tener 300 puntos grupales /PGPV/ de los cuales al menos 100 /PPV/ son puntos personales.</a:t>
            </a:r>
            <a:br>
              <a:rPr b="0"/>
            </a:br>
            <a:r>
              <a:rPr b="0"/>
              <a:t>¡</a:t>
            </a:r>
            <a:r>
              <a:t>300 puntos personales son la solución perfecta!</a:t>
            </a:r>
          </a:p>
          <a:p>
            <a:endParaRPr/>
          </a:p>
          <a:p>
            <a:r>
              <a:t>3. 	Además de los puntos personales, </a:t>
            </a:r>
            <a:r>
              <a:rPr b="1" i="1">
                <a:solidFill>
                  <a:schemeClr val="accent5"/>
                </a:solidFill>
              </a:rPr>
              <a:t>solo cuenta la facturación proveniente de líneas Agentes Estrellas no calificadas /QSA/ </a:t>
            </a:r>
            <a:r>
              <a:t>para la calificación del dicho mes.    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3" name="Shape 5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Incentivo de teléfono móvil</a:t>
            </a:r>
          </a:p>
          <a:p>
            <a:endParaRPr/>
          </a:p>
          <a:p>
            <a:r>
              <a:t>Ha conseguido 6000 puntos grupales /PGPV/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Incentivo de Viaje</a:t>
            </a:r>
          </a:p>
          <a:p>
            <a:endParaRPr/>
          </a:p>
          <a:p>
            <a:r>
              <a:t>Ha recibido el Incentivo de teléfono móvil</a:t>
            </a:r>
          </a:p>
          <a:p>
            <a:r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9" name="Shape 5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ITSI – Incentivo de viaje seminario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5" name="Shape 6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Internacional</a:t>
            </a:r>
          </a:p>
          <a:p>
            <a:r>
              <a:t>Bono de beneficio compartido </a:t>
            </a:r>
          </a:p>
          <a:p>
            <a:endParaRPr/>
          </a:p>
          <a:p>
            <a:r>
              <a:t>El </a:t>
            </a:r>
            <a:r>
              <a:rPr b="1"/>
              <a:t>2%</a:t>
            </a:r>
            <a:r>
              <a:t> del valor </a:t>
            </a:r>
            <a:r>
              <a:rPr b="1"/>
              <a:t>SV</a:t>
            </a:r>
            <a:r>
              <a:t> de la facturación </a:t>
            </a:r>
            <a:r>
              <a:rPr b="1"/>
              <a:t>internacional</a:t>
            </a:r>
            <a:r>
              <a:t> total para los </a:t>
            </a:r>
            <a:r>
              <a:rPr b="1"/>
              <a:t>Diamantes </a:t>
            </a:r>
            <a:r>
              <a:t>calificados.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0" name="Shape 6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¿Cómo ser QSD?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Shape 6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¿Cómo puedes ser </a:t>
            </a:r>
            <a:r>
              <a:rPr b="1"/>
              <a:t>QSD</a:t>
            </a:r>
            <a:r>
              <a:t> si </a:t>
            </a:r>
            <a:r>
              <a:rPr b="1"/>
              <a:t>tienes más líneas diamantes</a:t>
            </a:r>
            <a:r>
              <a:t>?</a:t>
            </a:r>
          </a:p>
          <a:p>
            <a:endParaRPr/>
          </a:p>
          <a:p>
            <a:r>
              <a:t>¿Cómo puedes ser </a:t>
            </a:r>
            <a:r>
              <a:rPr b="1"/>
              <a:t>QSD si</a:t>
            </a:r>
            <a:r>
              <a:t> </a:t>
            </a:r>
            <a:r>
              <a:rPr b="1"/>
              <a:t>no tienes los 2500 DGPV</a:t>
            </a:r>
            <a:r>
              <a:t>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7" name="Shape 7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 sistema </a:t>
            </a:r>
            <a:r>
              <a:rPr b="1"/>
              <a:t>toma prestados</a:t>
            </a:r>
            <a:r>
              <a:t> los puntos que faltan de la línea </a:t>
            </a:r>
            <a:r>
              <a:rPr b="1"/>
              <a:t>QSD</a:t>
            </a:r>
            <a:r>
              <a:t> con menor facturación. </a:t>
            </a:r>
          </a:p>
          <a:p>
            <a:endParaRPr/>
          </a:p>
          <a:p>
            <a:r>
              <a:t>El numero de las líneas QSD se reduce con uno, pero, </a:t>
            </a:r>
            <a:r>
              <a:rPr b="1"/>
              <a:t>no vas a perder tus bonos de Diamante y el bono de liderazgo.</a:t>
            </a:r>
          </a:p>
          <a:p>
            <a:endParaRPr b="1"/>
          </a:p>
          <a:p>
            <a:r>
              <a:t>Esta solución solo funciona a partir del nivel SSD.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buSzPct val="100000"/>
              <a:buAutoNum type="arabicPeriod"/>
            </a:pPr>
            <a:r>
              <a:t>Margen de venta directa</a:t>
            </a:r>
          </a:p>
          <a:p>
            <a:pPr marL="457200" indent="-457200">
              <a:buSzPct val="100000"/>
              <a:buAutoNum type="arabicPeriod"/>
            </a:pPr>
            <a:r>
              <a:t>Bono de grupo 6%-21%</a:t>
            </a:r>
          </a:p>
          <a:p>
            <a:pPr marL="457200" indent="-457200">
              <a:buSzPct val="100000"/>
              <a:buAutoNum type="arabicPeriod"/>
            </a:pPr>
            <a:r>
              <a:t>Bono de grupo Estrella  25%-37%</a:t>
            </a:r>
          </a:p>
          <a:p>
            <a:pPr marL="457200" indent="-457200">
              <a:buSzPct val="100000"/>
              <a:buAutoNum type="arabicPeriod"/>
            </a:pPr>
            <a:r>
              <a:t>Bono de desarrollo 15%</a:t>
            </a:r>
          </a:p>
          <a:p>
            <a:pPr marL="457200" indent="-457200">
              <a:buSzPct val="100000"/>
              <a:buAutoNum type="arabicPeriod"/>
            </a:pPr>
            <a:r>
              <a:t>Bono de liderazgo 15%</a:t>
            </a:r>
          </a:p>
          <a:p>
            <a:pPr marL="457200" indent="-457200">
              <a:buSzPct val="100000"/>
              <a:buAutoNum type="arabicPeriod"/>
            </a:pPr>
            <a:r>
              <a:t>Bono de beneficio compartido 2%</a:t>
            </a:r>
          </a:p>
          <a:p>
            <a:pPr marL="457200" indent="-457200">
              <a:buSzPct val="100000"/>
              <a:buAutoNum type="arabicPeriod"/>
            </a:pPr>
            <a:r>
              <a:t>Incentivo de viaje (solo una vez)</a:t>
            </a:r>
          </a:p>
          <a:p>
            <a:pPr marL="457200" indent="-457200">
              <a:buSzPct val="100000"/>
              <a:buAutoNum type="arabicPeriod"/>
            </a:pPr>
            <a:r>
              <a:t>Incentivo de teléfono móvil en efectivo (solo una vez)</a:t>
            </a:r>
          </a:p>
          <a:p>
            <a:pPr marL="457200" indent="-457200">
              <a:buSzPct val="100000"/>
              <a:buAutoNum type="arabicPeriod"/>
            </a:pPr>
            <a:r>
              <a:t>Incentivo de viaje seminario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2" name="Shape 8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Bono de liderazgo</a:t>
            </a:r>
          </a:p>
          <a:p>
            <a:r>
              <a:t/>
            </a:r>
            <a:br/>
            <a:r>
              <a:t>Numero de líneas SD calificadas</a:t>
            </a:r>
          </a:p>
          <a:p>
            <a:r>
              <a:t>DGSV de los QSD del nivel 1</a:t>
            </a:r>
          </a:p>
          <a:p>
            <a:r>
              <a:t>DGSV de los QSD del nivel 2 y líneas descendentes</a:t>
            </a:r>
            <a:br/>
            <a:r>
              <a:t>(hasta el primer nivel del siguiente calificado)</a:t>
            </a:r>
          </a:p>
          <a:p>
            <a:r>
              <a:t>Mínimo de DGSV (EUR) necesario para garantizar la calificación de líneas ascendentes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Lista de precios</a:t>
            </a:r>
          </a:p>
          <a:p>
            <a:endParaRPr/>
          </a:p>
          <a:p>
            <a:r>
              <a:t>SV= Valor de ventas</a:t>
            </a:r>
            <a:br/>
            <a:r>
              <a:t>El importe del precio del producto que será pagado como bono 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Η καθαρή αξία του GL 30 DXN Γανοδέρματος σε κάψουλες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 paquetes de café</a:t>
            </a:r>
            <a:br/>
            <a:r>
              <a:t>Importe PV: 115 PV </a:t>
            </a:r>
            <a:br/>
            <a:r>
              <a:t>Importe SV: 6,2 €</a:t>
            </a:r>
            <a:br/>
            <a:r>
              <a:t/>
            </a:r>
            <a:br/>
            <a:r>
              <a:t>¿Cuánto serán las comisiones?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Revisa tus puntos acumulados desde tu registro hasta ahora al entrar en tu oficina virtual, después mira LA TABLA DE LOS BONOS GRUPALES y verás enseguida cuantas comisiones te corresponden. 57</a:t>
            </a:r>
          </a:p>
          <a:p>
            <a:endParaRPr/>
          </a:p>
          <a:p>
            <a:r>
              <a:t>Más de 100 puntos 6%</a:t>
            </a:r>
          </a:p>
          <a:p>
            <a:r>
              <a:t>Más de 300 puntos 9%</a:t>
            </a:r>
          </a:p>
          <a:p>
            <a:r>
              <a:t>Más de 1000 puntos 12%</a:t>
            </a:r>
          </a:p>
          <a:p>
            <a:r>
              <a:t>Más de 2000 puntos 15%</a:t>
            </a:r>
          </a:p>
          <a:p>
            <a:r>
              <a:t>Más de 3250 puntos 18%</a:t>
            </a:r>
          </a:p>
          <a:p>
            <a:r>
              <a:t>Más de 4500 puntos 21%</a:t>
            </a:r>
          </a:p>
          <a:p>
            <a:endParaRPr/>
          </a:p>
          <a:p>
            <a:r>
              <a:t>Este ejemplo se puede utilizar, si</a:t>
            </a:r>
          </a:p>
          <a:p>
            <a:r>
              <a:t>quieres saber las comisiones por tus compras propias</a:t>
            </a:r>
          </a:p>
          <a:p>
            <a:r>
              <a:t>no has alcanzado todavía más nivel que 21%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Compra personal: 115 PPV</a:t>
            </a:r>
          </a:p>
          <a:p>
            <a:r>
              <a:t>Compra total: 161 PGPV</a:t>
            </a:r>
          </a:p>
          <a:p>
            <a:r>
              <a:t>Compra de miembros: 46 GPV</a:t>
            </a:r>
          </a:p>
          <a:p>
            <a:endParaRPr/>
          </a:p>
          <a:p>
            <a:r>
              <a:t>¡El valor de puntos de cada compra en tu organización aumenta tu nivel de carrera!</a:t>
            </a:r>
            <a:br/>
            <a:r>
              <a:t/>
            </a:r>
            <a:br/>
            <a:r>
              <a:t>Recibirás las comisiones de cada línea independientemente del importe de la facturación.</a:t>
            </a:r>
          </a:p>
          <a:p>
            <a:endParaRPr/>
          </a:p>
          <a:p>
            <a:r>
              <a:t>No está restringido el número de líneas ni en anchura ni en profundidad.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Diferencia de nivel de bonificación: 12%</a:t>
            </a:r>
          </a:p>
          <a:p>
            <a:r>
              <a:t>Diferencia de nivel de bonificación: 3%</a:t>
            </a:r>
          </a:p>
          <a:p>
            <a:endParaRPr/>
          </a:p>
          <a:p>
            <a:r>
              <a:t>¿Cómo calcula el sistema las comisiones de tus propias compras y las de tu equipo?</a:t>
            </a:r>
          </a:p>
          <a:p>
            <a:endParaRPr/>
          </a:p>
          <a:p>
            <a:r>
              <a:t>No tiene 100 puntos, no tiene derecho a cobrar comisiones.</a:t>
            </a:r>
          </a:p>
          <a:p>
            <a:endParaRPr/>
          </a:p>
          <a:p>
            <a:r>
              <a:t>Vas a recibir Tú las comisiones por el valor SV de toda su facturación. 18%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Bono de grupo Estrella</a:t>
            </a:r>
          </a:p>
          <a:p>
            <a:endParaRPr/>
          </a:p>
          <a:p>
            <a:r>
              <a:t>QSA</a:t>
            </a:r>
            <a:br/>
            <a:r>
              <a:t>Agente Estrella Qalificada</a:t>
            </a:r>
          </a:p>
          <a:p>
            <a:r>
              <a:t>Tiene 300 puntos grupales (PGPV) en el dicho mes.</a:t>
            </a:r>
          </a:p>
          <a:p>
            <a:endParaRPr/>
          </a:p>
          <a:p>
            <a:r>
              <a:t>De los 300 puntos grupales como mínimo 100 puntos son personales.</a:t>
            </a:r>
          </a:p>
          <a:p>
            <a:endParaRPr/>
          </a:p>
          <a:p>
            <a:r>
              <a:t>¿Cómo puedes tener 300 PGPV?</a:t>
            </a:r>
            <a:br/>
            <a:r>
              <a:t>1. ejemplo:</a:t>
            </a:r>
            <a:br/>
            <a:r>
              <a:t>100 puntos de compra propia y 200 de la facturación del grupo</a:t>
            </a:r>
          </a:p>
          <a:p>
            <a:r>
              <a:t>2. ejemplo:</a:t>
            </a:r>
          </a:p>
          <a:p>
            <a:r>
              <a:t>150 puntos de compra propia y 150 de la facturación del grupo </a:t>
            </a:r>
          </a:p>
          <a:p>
            <a:r>
              <a:t>3. ejemplo:</a:t>
            </a:r>
          </a:p>
          <a:p>
            <a:r>
              <a:t>300 puntos de compra propia </a:t>
            </a:r>
          </a:p>
          <a:p>
            <a:endParaRPr/>
          </a:p>
          <a:p>
            <a:r>
              <a:t>35%</a:t>
            </a:r>
            <a:br/>
            <a:r>
              <a:t>Si 4 SA califica de los 5, pero tienes 2000 puntos de grupo /DGPV/</a:t>
            </a:r>
          </a:p>
          <a:p>
            <a:r>
              <a:t>O</a:t>
            </a:r>
          </a:p>
          <a:p>
            <a:r>
              <a:t>Si ningún SA de los 5 califica, pero tienes 3000 puntos de grupo /DGPV/</a:t>
            </a:r>
          </a:p>
          <a:p>
            <a:endParaRPr/>
          </a:p>
          <a:p>
            <a:r>
              <a:t>¡Tienes derecho al 35% de comisiones!</a:t>
            </a:r>
          </a:p>
          <a:p>
            <a:endParaRPr/>
          </a:p>
          <a:p>
            <a:r>
              <a:t>37%</a:t>
            </a:r>
            <a:br/>
            <a:r>
              <a:t>Si 4 SA califica de los 6, pero tienes 2500 puntos de grupo /DGPV/</a:t>
            </a:r>
          </a:p>
          <a:p>
            <a:r>
              <a:t>O</a:t>
            </a:r>
          </a:p>
          <a:p>
            <a:r>
              <a:t>Si ningún SA de los 5 califica, pero tienes 5000 puntos de grupo /DGPV/</a:t>
            </a:r>
          </a:p>
          <a:p>
            <a:r>
              <a:t>¡Tienes derecho al 37% de comisiones!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FINAL_cafactory_logo_2018_TRANSPARENT_lion.png" descr="FINAL_cafactory_logo_2018_TRANSPARENT_l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2584" y="16750768"/>
            <a:ext cx="1366834" cy="177312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slide with 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 with 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factory_lionface_noncolor.png" descr="cafactory_lionface_noncolor.png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0" y="0"/>
            <a:ext cx="32512000" cy="203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factory_lionface_noncolor.png" descr="cafactory_lionface_noncolor.png"/>
          <p:cNvPicPr>
            <a:picLocks noChangeAspect="1"/>
          </p:cNvPicPr>
          <p:nvPr/>
        </p:nvPicPr>
        <p:blipFill>
          <a:blip r:embed="rId8">
            <a:alphaModFix amt="15000"/>
            <a:extLst/>
          </a:blip>
          <a:stretch>
            <a:fillRect/>
          </a:stretch>
        </p:blipFill>
        <p:spPr>
          <a:xfrm>
            <a:off x="0" y="0"/>
            <a:ext cx="32512000" cy="203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INAL_cafactory_logo_2018_TRANSPARENT_lion.png" descr="FINAL_cafactory_logo_2018_TRANSPARENT_lion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572584" y="16750768"/>
            <a:ext cx="1366834" cy="177312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ímszöveg"/>
          <p:cNvSpPr txBox="1">
            <a:spLocks noGrp="1"/>
          </p:cNvSpPr>
          <p:nvPr>
            <p:ph type="title"/>
          </p:nvPr>
        </p:nvSpPr>
        <p:spPr>
          <a:xfrm>
            <a:off x="4871155" y="0"/>
            <a:ext cx="26009601" cy="5442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3" tIns="67733" rIns="67733" bIns="67733" anchor="b">
            <a:normAutofit/>
          </a:bodyPr>
          <a:lstStyle/>
          <a:p>
            <a:r>
              <a:t>Címszöveg</a:t>
            </a:r>
          </a:p>
        </p:txBody>
      </p:sp>
      <p:sp>
        <p:nvSpPr>
          <p:cNvPr id="5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18146889" y="7224889"/>
            <a:ext cx="12733868" cy="1309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3" tIns="67733" rIns="67733" bIns="67733">
            <a:normAutofit/>
          </a:bodyPr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6" name="Diasorszám"/>
          <p:cNvSpPr txBox="1">
            <a:spLocks noGrp="1"/>
          </p:cNvSpPr>
          <p:nvPr>
            <p:ph type="sldNum" sz="quarter" idx="2"/>
          </p:nvPr>
        </p:nvSpPr>
        <p:spPr>
          <a:xfrm>
            <a:off x="15933368" y="18457332"/>
            <a:ext cx="628329" cy="643642"/>
          </a:xfrm>
          <a:prstGeom prst="rect">
            <a:avLst/>
          </a:prstGeom>
          <a:ln w="12700">
            <a:miter lim="400000"/>
          </a:ln>
        </p:spPr>
        <p:txBody>
          <a:bodyPr wrap="none" lIns="67733" tIns="67733" rIns="67733" bIns="67733">
            <a:spAutoFit/>
          </a:bodyPr>
          <a:lstStyle>
            <a:lvl1pPr>
              <a:defRPr sz="3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12229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4.gif"/><Relationship Id="rId18" Type="http://schemas.openxmlformats.org/officeDocument/2006/relationships/image" Target="../media/image36.gif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17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14.gif"/><Relationship Id="rId10" Type="http://schemas.openxmlformats.org/officeDocument/2006/relationships/image" Target="../media/image31.gif"/><Relationship Id="rId19" Type="http://schemas.openxmlformats.org/officeDocument/2006/relationships/image" Target="../media/image37.gif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gif"/><Relationship Id="rId5" Type="http://schemas.openxmlformats.org/officeDocument/2006/relationships/image" Target="../media/image17.gif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gif"/><Relationship Id="rId11" Type="http://schemas.openxmlformats.org/officeDocument/2006/relationships/image" Target="../media/image11.gif"/><Relationship Id="rId5" Type="http://schemas.openxmlformats.org/officeDocument/2006/relationships/image" Target="../media/image53.gif"/><Relationship Id="rId10" Type="http://schemas.openxmlformats.org/officeDocument/2006/relationships/image" Target="../media/image58.gif"/><Relationship Id="rId4" Type="http://schemas.openxmlformats.org/officeDocument/2006/relationships/image" Target="../media/image52.gif"/><Relationship Id="rId9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2.gif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gif"/><Relationship Id="rId11" Type="http://schemas.openxmlformats.org/officeDocument/2006/relationships/image" Target="../media/image10.gif"/><Relationship Id="rId5" Type="http://schemas.openxmlformats.org/officeDocument/2006/relationships/image" Target="../media/image59.gif"/><Relationship Id="rId10" Type="http://schemas.openxmlformats.org/officeDocument/2006/relationships/image" Target="../media/image11.gif"/><Relationship Id="rId4" Type="http://schemas.openxmlformats.org/officeDocument/2006/relationships/image" Target="../media/image15.gif"/><Relationship Id="rId9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14.gif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gif"/><Relationship Id="rId5" Type="http://schemas.openxmlformats.org/officeDocument/2006/relationships/image" Target="../media/image59.gif"/><Relationship Id="rId4" Type="http://schemas.openxmlformats.org/officeDocument/2006/relationships/image" Target="../media/image15.gif"/><Relationship Id="rId9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4.gif"/><Relationship Id="rId7" Type="http://schemas.openxmlformats.org/officeDocument/2006/relationships/image" Target="../media/image63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gif"/><Relationship Id="rId5" Type="http://schemas.openxmlformats.org/officeDocument/2006/relationships/image" Target="../media/image62.gif"/><Relationship Id="rId10" Type="http://schemas.openxmlformats.org/officeDocument/2006/relationships/image" Target="../media/image66.gif"/><Relationship Id="rId4" Type="http://schemas.openxmlformats.org/officeDocument/2006/relationships/image" Target="../media/image55.gif"/><Relationship Id="rId9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54.gif"/><Relationship Id="rId7" Type="http://schemas.openxmlformats.org/officeDocument/2006/relationships/image" Target="../media/image66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gif"/><Relationship Id="rId5" Type="http://schemas.openxmlformats.org/officeDocument/2006/relationships/image" Target="../media/image68.gif"/><Relationship Id="rId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gif"/><Relationship Id="rId4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73.gif"/><Relationship Id="rId7" Type="http://schemas.openxmlformats.org/officeDocument/2006/relationships/image" Target="../media/image44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5" Type="http://schemas.openxmlformats.org/officeDocument/2006/relationships/image" Target="../media/image62.gif"/><Relationship Id="rId10" Type="http://schemas.openxmlformats.org/officeDocument/2006/relationships/image" Target="../media/image69.gif"/><Relationship Id="rId4" Type="http://schemas.openxmlformats.org/officeDocument/2006/relationships/image" Target="../media/image54.gif"/><Relationship Id="rId9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6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5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27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4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11" Type="http://schemas.openxmlformats.org/officeDocument/2006/relationships/image" Target="../media/image24.gif"/><Relationship Id="rId5" Type="http://schemas.openxmlformats.org/officeDocument/2006/relationships/image" Target="../media/image11.gif"/><Relationship Id="rId10" Type="http://schemas.openxmlformats.org/officeDocument/2006/relationships/image" Target="../media/image23.gif"/><Relationship Id="rId4" Type="http://schemas.openxmlformats.org/officeDocument/2006/relationships/image" Target="../media/image10.gif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cafactory_lionface_noncolor.png" descr="cafactory_lionface_noncolor.png"/>
          <p:cNvPicPr>
            <a:picLocks noChangeAspect="1"/>
          </p:cNvPicPr>
          <p:nvPr/>
        </p:nvPicPr>
        <p:blipFill>
          <a:blip r:embed="rId3">
            <a:alphaModFix amt="15172"/>
            <a:extLst/>
          </a:blip>
          <a:stretch>
            <a:fillRect/>
          </a:stretch>
        </p:blipFill>
        <p:spPr>
          <a:xfrm>
            <a:off x="38100" y="12700"/>
            <a:ext cx="32512000" cy="203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Nyíl"/>
          <p:cNvSpPr/>
          <p:nvPr/>
        </p:nvSpPr>
        <p:spPr>
          <a:xfrm rot="10800000" flipH="1">
            <a:off x="852814" y="7536071"/>
            <a:ext cx="15811502" cy="2190968"/>
          </a:xfrm>
          <a:prstGeom prst="rightArrow">
            <a:avLst>
              <a:gd name="adj1" fmla="val 100000"/>
              <a:gd name="adj2" fmla="val 42810"/>
            </a:avLst>
          </a:pr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A CSATLAKOZÁSTÓL"/>
          <p:cNvSpPr txBox="1"/>
          <p:nvPr/>
        </p:nvSpPr>
        <p:spPr>
          <a:xfrm>
            <a:off x="3229749" y="7839373"/>
            <a:ext cx="10073743" cy="1533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 defTabSz="457200">
              <a:lnSpc>
                <a:spcPts val="17800"/>
              </a:lnSpc>
              <a:defRPr sz="920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lvl1pPr>
          </a:lstStyle>
          <a:p>
            <a:r>
              <a:t>Από την Εγγραφή</a:t>
            </a:r>
          </a:p>
        </p:txBody>
      </p:sp>
      <p:sp>
        <p:nvSpPr>
          <p:cNvPr id="55" name="Nyíl"/>
          <p:cNvSpPr/>
          <p:nvPr/>
        </p:nvSpPr>
        <p:spPr>
          <a:xfrm>
            <a:off x="8351977" y="10171655"/>
            <a:ext cx="15808046" cy="2190968"/>
          </a:xfrm>
          <a:prstGeom prst="rightArrow">
            <a:avLst>
              <a:gd name="adj1" fmla="val 100000"/>
              <a:gd name="adj2" fmla="val 42810"/>
            </a:avLst>
          </a:prstGeom>
          <a:solidFill>
            <a:srgbClr val="AD976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A CROWN AMBASSADOR"/>
          <p:cNvSpPr txBox="1"/>
          <p:nvPr/>
        </p:nvSpPr>
        <p:spPr>
          <a:xfrm rot="21599764">
            <a:off x="14596268" y="10500905"/>
            <a:ext cx="2661253" cy="150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 defTabSz="457200">
              <a:lnSpc>
                <a:spcPts val="17800"/>
              </a:lnSpc>
              <a:defRPr sz="920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defRPr>
            </a:lvl1pPr>
          </a:lstStyle>
          <a:p>
            <a:r>
              <a:t>ΣΤΟ</a:t>
            </a:r>
          </a:p>
        </p:txBody>
      </p:sp>
      <p:sp>
        <p:nvSpPr>
          <p:cNvPr id="57" name="Nyíl"/>
          <p:cNvSpPr/>
          <p:nvPr/>
        </p:nvSpPr>
        <p:spPr>
          <a:xfrm rot="10800000" flipH="1">
            <a:off x="15729353" y="12817202"/>
            <a:ext cx="15811502" cy="2190968"/>
          </a:xfrm>
          <a:prstGeom prst="rightArrow">
            <a:avLst>
              <a:gd name="adj1" fmla="val 100000"/>
              <a:gd name="adj2" fmla="val 42810"/>
            </a:avLst>
          </a:pr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ZINTIG"/>
          <p:cNvSpPr txBox="1"/>
          <p:nvPr/>
        </p:nvSpPr>
        <p:spPr>
          <a:xfrm rot="21599764">
            <a:off x="15670305" y="13095106"/>
            <a:ext cx="15523197" cy="1533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 defTabSz="457200">
              <a:lnSpc>
                <a:spcPts val="24500"/>
              </a:lnSpc>
              <a:defRPr sz="920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defRPr>
            </a:lvl1pPr>
          </a:lstStyle>
          <a:p>
            <a:r>
              <a:t>Επίπεδο Crown Ambassador</a:t>
            </a:r>
          </a:p>
        </p:txBody>
      </p:sp>
      <p:sp>
        <p:nvSpPr>
          <p:cNvPr id="59" name="DXN MARKETING TERV"/>
          <p:cNvSpPr txBox="1"/>
          <p:nvPr/>
        </p:nvSpPr>
        <p:spPr>
          <a:xfrm>
            <a:off x="5387313" y="2072923"/>
            <a:ext cx="21737374" cy="2345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3" tIns="67733" rIns="67733" bIns="67733" anchor="ctr">
            <a:spAutoFit/>
          </a:bodyPr>
          <a:lstStyle/>
          <a:p>
            <a:pPr defTabSz="457200">
              <a:defRPr sz="14500">
                <a:solidFill>
                  <a:srgbClr val="AD9766"/>
                </a:solidFill>
                <a:latin typeface="Proxima Nova Alt Bold"/>
                <a:ea typeface="Proxima Nova Alt Bold"/>
                <a:cs typeface="Proxima Nova Alt Bold"/>
                <a:sym typeface="Proxima Nova Alt Bold"/>
              </a:defRPr>
            </a:pPr>
            <a:r>
              <a:rPr>
                <a:solidFill>
                  <a:srgbClr val="152F3A"/>
                </a:solidFill>
              </a:rPr>
              <a:t>Dxn Marketing </a:t>
            </a:r>
            <a:r>
              <a:t>Plan</a:t>
            </a:r>
            <a:r>
              <a:rPr>
                <a:solidFill>
                  <a:srgbClr val="152F3A"/>
                </a:solidFill>
              </a:rPr>
              <a:t> </a:t>
            </a:r>
          </a:p>
        </p:txBody>
      </p:sp>
      <p:sp>
        <p:nvSpPr>
          <p:cNvPr id="60" name="Vonal"/>
          <p:cNvSpPr/>
          <p:nvPr/>
        </p:nvSpPr>
        <p:spPr>
          <a:xfrm flipH="1">
            <a:off x="16423123" y="9169545"/>
            <a:ext cx="4448879" cy="3"/>
          </a:xfrm>
          <a:prstGeom prst="line">
            <a:avLst/>
          </a:prstGeom>
          <a:ln w="127000" cap="rnd">
            <a:solidFill>
              <a:srgbClr val="AD976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1" name="Vonal"/>
          <p:cNvSpPr/>
          <p:nvPr/>
        </p:nvSpPr>
        <p:spPr>
          <a:xfrm flipH="1">
            <a:off x="23881260" y="11790046"/>
            <a:ext cx="4448879" cy="2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2" animBg="1" advAuto="0"/>
      <p:bldP spid="54" grpId="4" animBg="1" advAuto="0"/>
      <p:bldP spid="55" grpId="5" animBg="1" advAuto="0"/>
      <p:bldP spid="56" grpId="7" animBg="1" advAuto="0"/>
      <p:bldP spid="57" grpId="8" animBg="1" advAuto="0"/>
      <p:bldP spid="58" grpId="9" animBg="1" advAuto="0"/>
      <p:bldP spid="59" grpId="1" animBg="1" advAuto="0"/>
      <p:bldP spid="60" grpId="3" animBg="1" advAuto="0"/>
      <p:bldP spid="61" grpId="6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Csoportosítás"/>
          <p:cNvGrpSpPr/>
          <p:nvPr/>
        </p:nvGrpSpPr>
        <p:grpSpPr>
          <a:xfrm>
            <a:off x="9928435" y="967222"/>
            <a:ext cx="12680531" cy="2190971"/>
            <a:chOff x="0" y="0"/>
            <a:chExt cx="12680529" cy="2190969"/>
          </a:xfrm>
        </p:grpSpPr>
        <p:sp>
          <p:nvSpPr>
            <p:cNvPr id="300" name="Nyíl"/>
            <p:cNvSpPr/>
            <p:nvPr/>
          </p:nvSpPr>
          <p:spPr>
            <a:xfrm rot="10800000">
              <a:off x="6330527" y="0"/>
              <a:ext cx="6350003" cy="2190969"/>
            </a:xfrm>
            <a:prstGeom prst="rightArrow">
              <a:avLst>
                <a:gd name="adj1" fmla="val 100000"/>
                <a:gd name="adj2" fmla="val 42810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1" name="Nyíl"/>
            <p:cNvSpPr/>
            <p:nvPr/>
          </p:nvSpPr>
          <p:spPr>
            <a:xfrm>
              <a:off x="-1" y="0"/>
              <a:ext cx="6350003" cy="2190969"/>
            </a:xfrm>
            <a:prstGeom prst="rightArrow">
              <a:avLst>
                <a:gd name="adj1" fmla="val 100000"/>
                <a:gd name="adj2" fmla="val 42810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3" name="CSOPORT…"/>
          <p:cNvSpPr txBox="1"/>
          <p:nvPr/>
        </p:nvSpPr>
        <p:spPr>
          <a:xfrm>
            <a:off x="18447346" y="1080573"/>
            <a:ext cx="3699578" cy="19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/>
          <a:p>
            <a:pPr defTabSz="457200">
              <a:defRPr sz="6000">
                <a:solidFill>
                  <a:srgbClr val="FFFFFF"/>
                </a:solidFill>
                <a:latin typeface="Proxima Nova Alt Regular"/>
                <a:ea typeface="Proxima Nova Alt Regular"/>
                <a:cs typeface="Proxima Nova Alt Regular"/>
                <a:sym typeface="Proxima Nova Alt Regular"/>
              </a:defRPr>
            </a:pPr>
            <a:r>
              <a:t>Μπόνους</a:t>
            </a:r>
          </a:p>
          <a:p>
            <a:pPr defTabSz="457200">
              <a:defRPr sz="6000">
                <a:solidFill>
                  <a:srgbClr val="FFFFFF"/>
                </a:solidFill>
                <a:latin typeface="Proxima Nova Alt Regular"/>
                <a:ea typeface="Proxima Nova Alt Regular"/>
                <a:cs typeface="Proxima Nova Alt Regular"/>
                <a:sym typeface="Proxima Nova Alt Regular"/>
              </a:defRPr>
            </a:pPr>
            <a:r>
              <a:t>Αστεριών</a:t>
            </a:r>
          </a:p>
        </p:txBody>
      </p:sp>
      <p:sp>
        <p:nvSpPr>
          <p:cNvPr id="304" name="STAR"/>
          <p:cNvSpPr txBox="1"/>
          <p:nvPr/>
        </p:nvSpPr>
        <p:spPr>
          <a:xfrm>
            <a:off x="11938340" y="1607623"/>
            <a:ext cx="1827822" cy="91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 defTabSz="457200">
              <a:defRPr sz="5100">
                <a:solidFill>
                  <a:srgbClr val="FFFFFF"/>
                </a:solidFill>
                <a:latin typeface="Proxima Nova Alt Regular"/>
                <a:ea typeface="Proxima Nova Alt Regular"/>
                <a:cs typeface="Proxima Nova Alt Regular"/>
                <a:sym typeface="Proxima Nova Alt Regular"/>
              </a:defRPr>
            </a:lvl1pPr>
          </a:lstStyle>
          <a:p>
            <a:r>
              <a:t>STAR</a:t>
            </a:r>
          </a:p>
        </p:txBody>
      </p:sp>
      <p:pic>
        <p:nvPicPr>
          <p:cNvPr id="305" name="star_agent.png" descr="star_ag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34766" y="396195"/>
            <a:ext cx="4867865" cy="4593575"/>
          </a:xfrm>
          <a:prstGeom prst="rect">
            <a:avLst/>
          </a:prstGeom>
          <a:ln w="12700">
            <a:miter lim="400000"/>
          </a:ln>
          <a:effectLst>
            <a:outerShdw blurRad="127000" dist="129295" dir="5400000" rotWithShape="0">
              <a:srgbClr val="000000">
                <a:alpha val="34749"/>
              </a:srgbClr>
            </a:outerShdw>
          </a:effectLst>
        </p:spPr>
      </p:pic>
      <p:grpSp>
        <p:nvGrpSpPr>
          <p:cNvPr id="311" name="Csoportosítás"/>
          <p:cNvGrpSpPr/>
          <p:nvPr/>
        </p:nvGrpSpPr>
        <p:grpSpPr>
          <a:xfrm>
            <a:off x="8861175" y="14377813"/>
            <a:ext cx="7162439" cy="1699265"/>
            <a:chOff x="0" y="-2"/>
            <a:chExt cx="7162438" cy="1699264"/>
          </a:xfrm>
        </p:grpSpPr>
        <p:grpSp>
          <p:nvGrpSpPr>
            <p:cNvPr id="308" name="Csoportosítás"/>
            <p:cNvGrpSpPr/>
            <p:nvPr/>
          </p:nvGrpSpPr>
          <p:grpSpPr>
            <a:xfrm>
              <a:off x="-1" y="-3"/>
              <a:ext cx="7162439" cy="1699266"/>
              <a:chOff x="0" y="-1"/>
              <a:chExt cx="7162437" cy="1699264"/>
            </a:xfrm>
          </p:grpSpPr>
          <p:sp>
            <p:nvSpPr>
              <p:cNvPr id="306" name="Nyíl"/>
              <p:cNvSpPr/>
              <p:nvPr/>
            </p:nvSpPr>
            <p:spPr>
              <a:xfrm rot="10800000">
                <a:off x="2446707" y="-1"/>
                <a:ext cx="4715731" cy="1699264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7" name="Nyíl"/>
              <p:cNvSpPr/>
              <p:nvPr/>
            </p:nvSpPr>
            <p:spPr>
              <a:xfrm>
                <a:off x="-1" y="0"/>
                <a:ext cx="4238677" cy="169926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09" name="1 QSA"/>
            <p:cNvSpPr txBox="1"/>
            <p:nvPr/>
          </p:nvSpPr>
          <p:spPr>
            <a:xfrm>
              <a:off x="555864" y="299297"/>
              <a:ext cx="2505102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1 QSA</a:t>
              </a:r>
            </a:p>
          </p:txBody>
        </p:sp>
        <p:sp>
          <p:nvSpPr>
            <p:cNvPr id="310" name="27%"/>
            <p:cNvSpPr txBox="1"/>
            <p:nvPr/>
          </p:nvSpPr>
          <p:spPr>
            <a:xfrm>
              <a:off x="4859827" y="299297"/>
              <a:ext cx="1749539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27%</a:t>
              </a:r>
            </a:p>
          </p:txBody>
        </p:sp>
      </p:grpSp>
      <p:grpSp>
        <p:nvGrpSpPr>
          <p:cNvPr id="317" name="Csoportosítás"/>
          <p:cNvGrpSpPr/>
          <p:nvPr/>
        </p:nvGrpSpPr>
        <p:grpSpPr>
          <a:xfrm>
            <a:off x="8861175" y="16303815"/>
            <a:ext cx="7162439" cy="1699264"/>
            <a:chOff x="0" y="-2"/>
            <a:chExt cx="7162438" cy="1699263"/>
          </a:xfrm>
        </p:grpSpPr>
        <p:grpSp>
          <p:nvGrpSpPr>
            <p:cNvPr id="314" name="Csoportosítás"/>
            <p:cNvGrpSpPr/>
            <p:nvPr/>
          </p:nvGrpSpPr>
          <p:grpSpPr>
            <a:xfrm>
              <a:off x="-1" y="-3"/>
              <a:ext cx="7162439" cy="1699265"/>
              <a:chOff x="0" y="-1"/>
              <a:chExt cx="7162437" cy="1699263"/>
            </a:xfrm>
          </p:grpSpPr>
          <p:sp>
            <p:nvSpPr>
              <p:cNvPr id="312" name="Nyíl"/>
              <p:cNvSpPr/>
              <p:nvPr/>
            </p:nvSpPr>
            <p:spPr>
              <a:xfrm rot="10800000">
                <a:off x="2446707" y="-1"/>
                <a:ext cx="4715731" cy="1699264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3" name="Nyíl"/>
              <p:cNvSpPr/>
              <p:nvPr/>
            </p:nvSpPr>
            <p:spPr>
              <a:xfrm>
                <a:off x="-1" y="0"/>
                <a:ext cx="4238677" cy="169926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15" name="2 QSA"/>
            <p:cNvSpPr txBox="1"/>
            <p:nvPr/>
          </p:nvSpPr>
          <p:spPr>
            <a:xfrm>
              <a:off x="555864" y="299297"/>
              <a:ext cx="2505102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2 QSA</a:t>
              </a:r>
            </a:p>
          </p:txBody>
        </p:sp>
        <p:sp>
          <p:nvSpPr>
            <p:cNvPr id="316" name="29%"/>
            <p:cNvSpPr txBox="1"/>
            <p:nvPr/>
          </p:nvSpPr>
          <p:spPr>
            <a:xfrm>
              <a:off x="4859827" y="301726"/>
              <a:ext cx="1749539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29%</a:t>
              </a:r>
            </a:p>
          </p:txBody>
        </p:sp>
      </p:grpSp>
      <p:grpSp>
        <p:nvGrpSpPr>
          <p:cNvPr id="323" name="Csoportosítás"/>
          <p:cNvGrpSpPr/>
          <p:nvPr/>
        </p:nvGrpSpPr>
        <p:grpSpPr>
          <a:xfrm>
            <a:off x="8861175" y="18229815"/>
            <a:ext cx="7162439" cy="1699265"/>
            <a:chOff x="0" y="-2"/>
            <a:chExt cx="7162438" cy="1699264"/>
          </a:xfrm>
        </p:grpSpPr>
        <p:grpSp>
          <p:nvGrpSpPr>
            <p:cNvPr id="320" name="Csoportosítás"/>
            <p:cNvGrpSpPr/>
            <p:nvPr/>
          </p:nvGrpSpPr>
          <p:grpSpPr>
            <a:xfrm>
              <a:off x="-1" y="-3"/>
              <a:ext cx="7162439" cy="1699266"/>
              <a:chOff x="0" y="-1"/>
              <a:chExt cx="7162437" cy="1699264"/>
            </a:xfrm>
          </p:grpSpPr>
          <p:sp>
            <p:nvSpPr>
              <p:cNvPr id="318" name="Nyíl"/>
              <p:cNvSpPr/>
              <p:nvPr/>
            </p:nvSpPr>
            <p:spPr>
              <a:xfrm rot="10800000">
                <a:off x="2446707" y="-1"/>
                <a:ext cx="4715731" cy="1699264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9" name="Nyíl"/>
              <p:cNvSpPr/>
              <p:nvPr/>
            </p:nvSpPr>
            <p:spPr>
              <a:xfrm>
                <a:off x="-1" y="0"/>
                <a:ext cx="4238677" cy="169926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1" name="3 QSA"/>
            <p:cNvSpPr txBox="1"/>
            <p:nvPr/>
          </p:nvSpPr>
          <p:spPr>
            <a:xfrm>
              <a:off x="555864" y="299296"/>
              <a:ext cx="2505102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 QSA</a:t>
              </a:r>
            </a:p>
          </p:txBody>
        </p:sp>
        <p:sp>
          <p:nvSpPr>
            <p:cNvPr id="322" name="31%"/>
            <p:cNvSpPr txBox="1"/>
            <p:nvPr/>
          </p:nvSpPr>
          <p:spPr>
            <a:xfrm>
              <a:off x="4859827" y="299296"/>
              <a:ext cx="1749539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31%</a:t>
              </a:r>
            </a:p>
          </p:txBody>
        </p:sp>
      </p:grpSp>
      <p:grpSp>
        <p:nvGrpSpPr>
          <p:cNvPr id="329" name="Csoportosítás"/>
          <p:cNvGrpSpPr/>
          <p:nvPr/>
        </p:nvGrpSpPr>
        <p:grpSpPr>
          <a:xfrm>
            <a:off x="16703215" y="14377813"/>
            <a:ext cx="7162439" cy="1699265"/>
            <a:chOff x="0" y="-2"/>
            <a:chExt cx="7162438" cy="1699264"/>
          </a:xfrm>
        </p:grpSpPr>
        <p:grpSp>
          <p:nvGrpSpPr>
            <p:cNvPr id="326" name="Csoportosítás"/>
            <p:cNvGrpSpPr/>
            <p:nvPr/>
          </p:nvGrpSpPr>
          <p:grpSpPr>
            <a:xfrm>
              <a:off x="-1" y="-3"/>
              <a:ext cx="7162439" cy="1699266"/>
              <a:chOff x="0" y="-1"/>
              <a:chExt cx="7162437" cy="1699264"/>
            </a:xfrm>
          </p:grpSpPr>
          <p:sp>
            <p:nvSpPr>
              <p:cNvPr id="324" name="Nyíl"/>
              <p:cNvSpPr/>
              <p:nvPr/>
            </p:nvSpPr>
            <p:spPr>
              <a:xfrm rot="10800000">
                <a:off x="2446707" y="-1"/>
                <a:ext cx="4715731" cy="1699264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5" name="Nyíl"/>
              <p:cNvSpPr/>
              <p:nvPr/>
            </p:nvSpPr>
            <p:spPr>
              <a:xfrm>
                <a:off x="-1" y="0"/>
                <a:ext cx="4238677" cy="169926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27" name="4 QSA"/>
            <p:cNvSpPr txBox="1"/>
            <p:nvPr/>
          </p:nvSpPr>
          <p:spPr>
            <a:xfrm>
              <a:off x="640596" y="299297"/>
              <a:ext cx="2505102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4 QSA</a:t>
              </a:r>
            </a:p>
          </p:txBody>
        </p:sp>
        <p:sp>
          <p:nvSpPr>
            <p:cNvPr id="328" name="33%"/>
            <p:cNvSpPr txBox="1"/>
            <p:nvPr/>
          </p:nvSpPr>
          <p:spPr>
            <a:xfrm>
              <a:off x="4826558" y="299297"/>
              <a:ext cx="1749539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33%</a:t>
              </a:r>
            </a:p>
          </p:txBody>
        </p:sp>
      </p:grpSp>
      <p:grpSp>
        <p:nvGrpSpPr>
          <p:cNvPr id="335" name="Csoportosítás"/>
          <p:cNvGrpSpPr/>
          <p:nvPr/>
        </p:nvGrpSpPr>
        <p:grpSpPr>
          <a:xfrm>
            <a:off x="16703215" y="16303815"/>
            <a:ext cx="7162439" cy="1699264"/>
            <a:chOff x="0" y="-2"/>
            <a:chExt cx="7162438" cy="1699263"/>
          </a:xfrm>
        </p:grpSpPr>
        <p:grpSp>
          <p:nvGrpSpPr>
            <p:cNvPr id="332" name="Csoportosítás"/>
            <p:cNvGrpSpPr/>
            <p:nvPr/>
          </p:nvGrpSpPr>
          <p:grpSpPr>
            <a:xfrm>
              <a:off x="-1" y="-3"/>
              <a:ext cx="7162439" cy="1699265"/>
              <a:chOff x="0" y="-1"/>
              <a:chExt cx="7162437" cy="1699263"/>
            </a:xfrm>
          </p:grpSpPr>
          <p:sp>
            <p:nvSpPr>
              <p:cNvPr id="330" name="Nyíl"/>
              <p:cNvSpPr/>
              <p:nvPr/>
            </p:nvSpPr>
            <p:spPr>
              <a:xfrm rot="10800000">
                <a:off x="2446707" y="-1"/>
                <a:ext cx="4715731" cy="1699264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1" name="Nyíl"/>
              <p:cNvSpPr/>
              <p:nvPr/>
            </p:nvSpPr>
            <p:spPr>
              <a:xfrm>
                <a:off x="-1" y="0"/>
                <a:ext cx="4238677" cy="169926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33" name="5 QSA"/>
            <p:cNvSpPr txBox="1"/>
            <p:nvPr/>
          </p:nvSpPr>
          <p:spPr>
            <a:xfrm>
              <a:off x="640596" y="299297"/>
              <a:ext cx="2505102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5 QSA</a:t>
              </a:r>
            </a:p>
          </p:txBody>
        </p:sp>
        <p:sp>
          <p:nvSpPr>
            <p:cNvPr id="334" name="35%"/>
            <p:cNvSpPr txBox="1"/>
            <p:nvPr/>
          </p:nvSpPr>
          <p:spPr>
            <a:xfrm>
              <a:off x="4826558" y="297500"/>
              <a:ext cx="1749539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35%</a:t>
              </a:r>
            </a:p>
          </p:txBody>
        </p:sp>
      </p:grpSp>
      <p:grpSp>
        <p:nvGrpSpPr>
          <p:cNvPr id="341" name="Csoportosítás"/>
          <p:cNvGrpSpPr/>
          <p:nvPr/>
        </p:nvGrpSpPr>
        <p:grpSpPr>
          <a:xfrm>
            <a:off x="16703215" y="18229815"/>
            <a:ext cx="7162439" cy="1699265"/>
            <a:chOff x="0" y="-2"/>
            <a:chExt cx="7162438" cy="1699264"/>
          </a:xfrm>
        </p:grpSpPr>
        <p:grpSp>
          <p:nvGrpSpPr>
            <p:cNvPr id="338" name="Csoportosítás"/>
            <p:cNvGrpSpPr/>
            <p:nvPr/>
          </p:nvGrpSpPr>
          <p:grpSpPr>
            <a:xfrm>
              <a:off x="-1" y="-3"/>
              <a:ext cx="7162439" cy="1699266"/>
              <a:chOff x="0" y="-1"/>
              <a:chExt cx="7162437" cy="1699264"/>
            </a:xfrm>
          </p:grpSpPr>
          <p:sp>
            <p:nvSpPr>
              <p:cNvPr id="336" name="Nyíl"/>
              <p:cNvSpPr/>
              <p:nvPr/>
            </p:nvSpPr>
            <p:spPr>
              <a:xfrm rot="10800000">
                <a:off x="2446707" y="-1"/>
                <a:ext cx="4715731" cy="1699264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7" name="Nyíl"/>
              <p:cNvSpPr/>
              <p:nvPr/>
            </p:nvSpPr>
            <p:spPr>
              <a:xfrm>
                <a:off x="-1" y="0"/>
                <a:ext cx="4238677" cy="169926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39" name="6 QSA"/>
            <p:cNvSpPr txBox="1"/>
            <p:nvPr/>
          </p:nvSpPr>
          <p:spPr>
            <a:xfrm>
              <a:off x="640596" y="299296"/>
              <a:ext cx="2505102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6 QSA</a:t>
              </a:r>
            </a:p>
          </p:txBody>
        </p:sp>
        <p:sp>
          <p:nvSpPr>
            <p:cNvPr id="340" name="37%"/>
            <p:cNvSpPr txBox="1"/>
            <p:nvPr/>
          </p:nvSpPr>
          <p:spPr>
            <a:xfrm>
              <a:off x="4826558" y="299296"/>
              <a:ext cx="1749539" cy="1100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37%</a:t>
              </a:r>
            </a:p>
          </p:txBody>
        </p:sp>
      </p:grpSp>
      <p:pic>
        <p:nvPicPr>
          <p:cNvPr id="342" name="star_ruby.png" descr="star_rub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38532" y="397972"/>
            <a:ext cx="4864102" cy="459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tar_diamond.png" descr="star_diamon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38532" y="397972"/>
            <a:ext cx="4864102" cy="45900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" name="Csoportosítás"/>
          <p:cNvGrpSpPr/>
          <p:nvPr/>
        </p:nvGrpSpPr>
        <p:grpSpPr>
          <a:xfrm>
            <a:off x="2795290" y="6063356"/>
            <a:ext cx="26906015" cy="7706482"/>
            <a:chOff x="0" y="0"/>
            <a:chExt cx="26906014" cy="7706481"/>
          </a:xfrm>
        </p:grpSpPr>
        <p:pic>
          <p:nvPicPr>
            <p:cNvPr id="344" name="struktura3.gif" descr="struktura3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759" y="892"/>
              <a:ext cx="26873201" cy="767987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pic>
          <p:nvPicPr>
            <p:cNvPr id="345" name="qsa1.gif" descr="qsa1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428709" y="0"/>
              <a:ext cx="4114802" cy="308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603132"/>
              <a:ext cx="4127501" cy="3095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18814" y="4603132"/>
              <a:ext cx="4127502" cy="3095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114256" y="4603132"/>
              <a:ext cx="4127502" cy="3095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648663" y="4603132"/>
              <a:ext cx="4127502" cy="3095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228512" y="4610854"/>
              <a:ext cx="4127502" cy="3095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778513" y="4603132"/>
              <a:ext cx="4127502" cy="3095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3" name="qsa1.gif" descr="qsa1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569546" y="10664790"/>
            <a:ext cx="4137069" cy="310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qsa1.gif" descr="qsa1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020061" y="10674315"/>
            <a:ext cx="4137069" cy="310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qsa1.gif" descr="qsa1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445177" y="10661615"/>
            <a:ext cx="4137069" cy="310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qsa1.gif" descr="qsa1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11134" y="10671140"/>
            <a:ext cx="4137069" cy="310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qsa1.gif" descr="qsa1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08106" y="10666965"/>
            <a:ext cx="4137069" cy="3102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qsa1.gif" descr="qsa1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9508" y="10665286"/>
            <a:ext cx="4137069" cy="3102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qsa2.gif" descr="qsa2.g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11300" y="6058815"/>
            <a:ext cx="4114800" cy="308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qsa3.gif" descr="qsa3.gi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11300" y="6065692"/>
            <a:ext cx="4114800" cy="308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qsa4.gif" descr="qsa4.gi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211300" y="6058815"/>
            <a:ext cx="4114800" cy="308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qsa5.gif" descr="qsa5.g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211300" y="6065692"/>
            <a:ext cx="4114800" cy="308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qsa6.gif" descr="qsa6.g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211300" y="6058815"/>
            <a:ext cx="4114800" cy="308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qsd.gif" descr="qsd.gi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211300" y="6063355"/>
            <a:ext cx="4114800" cy="3086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Csoportosítás"/>
          <p:cNvGrpSpPr/>
          <p:nvPr/>
        </p:nvGrpSpPr>
        <p:grpSpPr>
          <a:xfrm>
            <a:off x="326082" y="418705"/>
            <a:ext cx="9155375" cy="8763002"/>
            <a:chOff x="0" y="0"/>
            <a:chExt cx="9155374" cy="8763000"/>
          </a:xfrm>
        </p:grpSpPr>
        <p:pic>
          <p:nvPicPr>
            <p:cNvPr id="365" name="infopanelempty.gif" descr="infopanelempty.gi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9155375" cy="8763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366" name="info.gif" descr="info.gi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186239" y="132386"/>
              <a:ext cx="2659770" cy="265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QSA…"/>
            <p:cNvSpPr txBox="1"/>
            <p:nvPr/>
          </p:nvSpPr>
          <p:spPr>
            <a:xfrm>
              <a:off x="333283" y="2657106"/>
              <a:ext cx="8452033" cy="5621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QSA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Qualified Star Agent</a:t>
              </a:r>
            </a:p>
            <a:p>
              <a:pPr defTabSz="355600">
                <a:defRPr sz="1200">
                  <a:solidFill>
                    <a:srgbClr val="454545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rPr>
                <a:t>Επιβεβαιωμένο Αστέρι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  <a:endParaRPr>
                <a:solidFill>
                  <a:srgbClr val="152F3A"/>
                </a:solidFill>
              </a:endParaRP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Έχετε 300 ομαδικούς πόντους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(PGPV) αυτό το μήνα.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Από τους 300 ομαδικούς πόντους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Οι 100 πρέπει να είναι προσωπικοί.</a:t>
              </a:r>
            </a:p>
          </p:txBody>
        </p:sp>
      </p:grpSp>
      <p:grpSp>
        <p:nvGrpSpPr>
          <p:cNvPr id="372" name="Csoportosítás"/>
          <p:cNvGrpSpPr/>
          <p:nvPr/>
        </p:nvGrpSpPr>
        <p:grpSpPr>
          <a:xfrm>
            <a:off x="23059708" y="418705"/>
            <a:ext cx="9156702" cy="8763002"/>
            <a:chOff x="0" y="0"/>
            <a:chExt cx="9156700" cy="8763000"/>
          </a:xfrm>
        </p:grpSpPr>
        <p:pic>
          <p:nvPicPr>
            <p:cNvPr id="369" name="infopanelempty.gif" descr="infopanelempty.gi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9156701" cy="8763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sp>
          <p:nvSpPr>
            <p:cNvPr id="370" name="HOGYAN LEHET 300 PGPV-D?…"/>
            <p:cNvSpPr txBox="1"/>
            <p:nvPr/>
          </p:nvSpPr>
          <p:spPr>
            <a:xfrm>
              <a:off x="517583" y="2856967"/>
              <a:ext cx="8022477" cy="5545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Πώς  να κάνετε τα  300 PGPV?   </a:t>
              </a:r>
              <a:endParaRPr sz="1000">
                <a:solidFill>
                  <a:srgbClr val="152F3A"/>
                </a:solidFill>
              </a:endParaRPr>
            </a:p>
            <a:p>
              <a:pPr>
                <a:defRPr sz="38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1.Παράδειγμα: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100 πόντοι προσωπικών αγορών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Και 200 ομαδικοί πόντοι.</a:t>
              </a:r>
            </a:p>
            <a:p>
              <a:pPr>
                <a:defRPr sz="38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2. Παράδειγμα :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150 πόντοι προσωπικών αγορών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Και 150 ομαδικοί πόντοι.</a:t>
              </a:r>
            </a:p>
            <a:p>
              <a:pPr>
                <a:defRPr sz="38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3. Παράδειγμα :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300 προσωπικών αγορών  </a:t>
              </a:r>
            </a:p>
          </p:txBody>
        </p:sp>
        <p:pic>
          <p:nvPicPr>
            <p:cNvPr id="371" name="questionmark.gif" descr="questionmark.gi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187700" y="134203"/>
              <a:ext cx="2654301" cy="2654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6" name="Csoportosítás"/>
          <p:cNvGrpSpPr/>
          <p:nvPr/>
        </p:nvGrpSpPr>
        <p:grpSpPr>
          <a:xfrm>
            <a:off x="23053791" y="418705"/>
            <a:ext cx="9156702" cy="8763002"/>
            <a:chOff x="0" y="0"/>
            <a:chExt cx="9156700" cy="8763000"/>
          </a:xfrm>
        </p:grpSpPr>
        <p:pic>
          <p:nvPicPr>
            <p:cNvPr id="373" name="infopanelempty.gif" descr="infopanelempty.gi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9156701" cy="8763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sp>
          <p:nvSpPr>
            <p:cNvPr id="374" name="Ha 5 SA-ból csak 4 kvalifikál,…"/>
            <p:cNvSpPr txBox="1"/>
            <p:nvPr/>
          </p:nvSpPr>
          <p:spPr>
            <a:xfrm>
              <a:off x="885147" y="2564868"/>
              <a:ext cx="7312753" cy="6079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Επιβεβαιώνουν, και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έχετε 2000 DGPV</a:t>
              </a:r>
            </a:p>
            <a:p>
              <a:pPr>
                <a:defRPr sz="1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——————‘H——————</a:t>
              </a:r>
            </a:p>
            <a:p>
              <a:pPr>
                <a:defRPr sz="1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 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δεν έχετε κανένα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Επιβεβαιωμένο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SA αλλά  έχετε 3000 DGPV</a:t>
              </a:r>
            </a:p>
            <a:p>
              <a:pPr>
                <a:defRPr sz="4000" b="1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endParaRPr/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Τότε δικαιούστε  το μπονους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του επιπέδου 35% </a:t>
              </a:r>
            </a:p>
          </p:txBody>
        </p:sp>
        <p:pic>
          <p:nvPicPr>
            <p:cNvPr id="375" name="35%.gif" descr="35%.gif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187701" y="143900"/>
              <a:ext cx="2654302" cy="2654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0" name="Csoportosítás"/>
          <p:cNvGrpSpPr/>
          <p:nvPr/>
        </p:nvGrpSpPr>
        <p:grpSpPr>
          <a:xfrm>
            <a:off x="23053791" y="418069"/>
            <a:ext cx="9156702" cy="8764274"/>
            <a:chOff x="0" y="0"/>
            <a:chExt cx="9156700" cy="8764272"/>
          </a:xfrm>
        </p:grpSpPr>
        <p:pic>
          <p:nvPicPr>
            <p:cNvPr id="377" name="infopanelempty.gif" descr="infopanelempty.gi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9156701" cy="87642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sp>
          <p:nvSpPr>
            <p:cNvPr id="378" name="Ha 6 SA-ból csak 4 kvalifikál,…"/>
            <p:cNvSpPr txBox="1"/>
            <p:nvPr/>
          </p:nvSpPr>
          <p:spPr>
            <a:xfrm>
              <a:off x="713247" y="2704183"/>
              <a:ext cx="7730207" cy="5850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Αν οι 4 από τους 6 SA είναι επιβεβαιωμένοι και έχετε 2500 πόντους διαμαντιού DGPV</a:t>
              </a:r>
              <a:endParaRPr sz="1500"/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—————Ή—————</a:t>
              </a:r>
              <a:endParaRPr sz="1500">
                <a:solidFill>
                  <a:srgbClr val="152F3A"/>
                </a:solidFill>
              </a:endParaRP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Δεν έχετε επιβεβαιωμένο SA αλλά έχετε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5000 DGPV</a:t>
              </a:r>
            </a:p>
            <a:p>
              <a:pPr>
                <a:defRPr sz="15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Τότε δικαιούστε το μπόνους επιπέδου 37%</a:t>
              </a:r>
            </a:p>
          </p:txBody>
        </p:sp>
        <p:pic>
          <p:nvPicPr>
            <p:cNvPr id="379" name="37%.gif" descr="37%.gi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181350" y="144536"/>
              <a:ext cx="2654301" cy="2654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1" name="Csillag"/>
          <p:cNvSpPr/>
          <p:nvPr/>
        </p:nvSpPr>
        <p:spPr>
          <a:xfrm>
            <a:off x="10172807" y="1367407"/>
            <a:ext cx="1328628" cy="126360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3" presetClass="entr" presetSubtype="32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3" presetClass="entr" presetSubtype="32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" presetClass="exit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5" animBg="1" advAuto="0"/>
      <p:bldP spid="317" grpId="8" animBg="1" advAuto="0"/>
      <p:bldP spid="323" grpId="11" animBg="1" advAuto="0"/>
      <p:bldP spid="329" grpId="15" animBg="1" advAuto="0"/>
      <p:bldP spid="335" grpId="18" animBg="1" advAuto="0"/>
      <p:bldP spid="341" grpId="23" animBg="1" advAuto="0"/>
      <p:bldP spid="342" grpId="12" animBg="1" advAuto="0"/>
      <p:bldP spid="343" grpId="26" animBg="1" advAuto="0"/>
      <p:bldP spid="353" grpId="21" animBg="1" advAuto="0"/>
      <p:bldP spid="354" grpId="16" animBg="1" advAuto="0"/>
      <p:bldP spid="355" grpId="13" animBg="1" advAuto="0"/>
      <p:bldP spid="356" grpId="9" animBg="1" advAuto="0"/>
      <p:bldP spid="357" grpId="6" animBg="1" advAuto="0"/>
      <p:bldP spid="358" grpId="3" animBg="1" advAuto="0"/>
      <p:bldP spid="359" grpId="4" animBg="1" advAuto="0"/>
      <p:bldP spid="360" grpId="7" animBg="1" advAuto="0"/>
      <p:bldP spid="361" grpId="10" animBg="1" advAuto="0"/>
      <p:bldP spid="362" grpId="14" animBg="1" advAuto="0"/>
      <p:bldP spid="363" grpId="17" animBg="1" advAuto="0"/>
      <p:bldP spid="364" grpId="22" animBg="1" advAuto="0"/>
      <p:bldP spid="368" grpId="1" animBg="1" advAuto="0"/>
      <p:bldP spid="372" grpId="2" animBg="1" advAuto="0"/>
      <p:bldP spid="372" grpId="20" animBg="1" advAuto="0"/>
      <p:bldP spid="376" grpId="19" animBg="1" advAuto="0"/>
      <p:bldP spid="376" grpId="25" animBg="1" advAuto="0"/>
      <p:bldP spid="380" grpId="2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Csoportosítás"/>
          <p:cNvGrpSpPr/>
          <p:nvPr/>
        </p:nvGrpSpPr>
        <p:grpSpPr>
          <a:xfrm>
            <a:off x="1032022" y="998417"/>
            <a:ext cx="8896355" cy="2193271"/>
            <a:chOff x="0" y="62146"/>
            <a:chExt cx="8896353" cy="2193270"/>
          </a:xfrm>
        </p:grpSpPr>
        <p:sp>
          <p:nvSpPr>
            <p:cNvPr id="385" name="Nyíl"/>
            <p:cNvSpPr/>
            <p:nvPr/>
          </p:nvSpPr>
          <p:spPr>
            <a:xfrm>
              <a:off x="0" y="64449"/>
              <a:ext cx="8890002" cy="2190968"/>
            </a:xfrm>
            <a:prstGeom prst="rightArrow">
              <a:avLst>
                <a:gd name="adj1" fmla="val 100000"/>
                <a:gd name="adj2" fmla="val 42810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6" name="Alakzat"/>
            <p:cNvSpPr/>
            <p:nvPr/>
          </p:nvSpPr>
          <p:spPr>
            <a:xfrm rot="10800000" flipH="1">
              <a:off x="15844" y="62147"/>
              <a:ext cx="8880511" cy="114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7" y="21600"/>
                  </a:moveTo>
                  <a:lnTo>
                    <a:pt x="19359" y="21541"/>
                  </a:lnTo>
                  <a:lnTo>
                    <a:pt x="21587" y="855"/>
                  </a:lnTo>
                  <a:lnTo>
                    <a:pt x="21595" y="889"/>
                  </a:lnTo>
                  <a:lnTo>
                    <a:pt x="21600" y="830"/>
                  </a:lnTo>
                  <a:lnTo>
                    <a:pt x="2" y="0"/>
                  </a:lnTo>
                  <a:lnTo>
                    <a:pt x="0" y="21600"/>
                  </a:lnTo>
                  <a:lnTo>
                    <a:pt x="19927" y="21600"/>
                  </a:lnTo>
                  <a:close/>
                </a:path>
              </a:pathLst>
            </a:cu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7" name="FEJLESZTÉSI…"/>
            <p:cNvSpPr txBox="1"/>
            <p:nvPr/>
          </p:nvSpPr>
          <p:spPr>
            <a:xfrm>
              <a:off x="1006609" y="114300"/>
              <a:ext cx="6876786" cy="2091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64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ΜΠΟΝΟΥΣ</a:t>
              </a:r>
            </a:p>
            <a:p>
              <a:pPr>
                <a:defRPr sz="64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ΑΝΑΠΤΥΞΗΣ 15%</a:t>
              </a:r>
            </a:p>
          </p:txBody>
        </p:sp>
      </p:grpSp>
      <p:grpSp>
        <p:nvGrpSpPr>
          <p:cNvPr id="394" name="Csoportosítás"/>
          <p:cNvGrpSpPr/>
          <p:nvPr/>
        </p:nvGrpSpPr>
        <p:grpSpPr>
          <a:xfrm>
            <a:off x="24061773" y="4915414"/>
            <a:ext cx="6604706" cy="2190974"/>
            <a:chOff x="0" y="-2"/>
            <a:chExt cx="6604705" cy="2190972"/>
          </a:xfrm>
        </p:grpSpPr>
        <p:grpSp>
          <p:nvGrpSpPr>
            <p:cNvPr id="391" name="Csoportosítás"/>
            <p:cNvGrpSpPr/>
            <p:nvPr/>
          </p:nvGrpSpPr>
          <p:grpSpPr>
            <a:xfrm>
              <a:off x="0" y="-3"/>
              <a:ext cx="6604706" cy="2190974"/>
              <a:chOff x="0" y="-1"/>
              <a:chExt cx="6604705" cy="2190972"/>
            </a:xfrm>
          </p:grpSpPr>
          <p:sp>
            <p:nvSpPr>
              <p:cNvPr id="389" name="Nyíl"/>
              <p:cNvSpPr/>
              <p:nvPr/>
            </p:nvSpPr>
            <p:spPr>
              <a:xfrm rot="10800000">
                <a:off x="0" y="-1"/>
                <a:ext cx="6604706" cy="219097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0" name="Alakzat"/>
              <p:cNvSpPr/>
              <p:nvPr/>
            </p:nvSpPr>
            <p:spPr>
              <a:xfrm rot="10800000">
                <a:off x="4799" y="15495"/>
                <a:ext cx="6595108" cy="1128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7" y="21600"/>
                    </a:moveTo>
                    <a:lnTo>
                      <a:pt x="21589" y="639"/>
                    </a:lnTo>
                    <a:lnTo>
                      <a:pt x="21595" y="686"/>
                    </a:lnTo>
                    <a:lnTo>
                      <a:pt x="21600" y="624"/>
                    </a:lnTo>
                    <a:lnTo>
                      <a:pt x="0" y="0"/>
                    </a:lnTo>
                    <a:lnTo>
                      <a:pt x="41" y="21600"/>
                    </a:lnTo>
                    <a:lnTo>
                      <a:pt x="18517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92" name="5% BÓNUSZ"/>
            <p:cNvSpPr txBox="1"/>
            <p:nvPr/>
          </p:nvSpPr>
          <p:spPr>
            <a:xfrm>
              <a:off x="1939315" y="1164484"/>
              <a:ext cx="3506027" cy="102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8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5%</a:t>
              </a:r>
              <a:r>
                <a:rPr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rPr>
                <a:t> Bonus</a:t>
              </a:r>
            </a:p>
          </p:txBody>
        </p:sp>
        <p:sp>
          <p:nvSpPr>
            <p:cNvPr id="393" name="1. szint QSA-i"/>
            <p:cNvSpPr txBox="1"/>
            <p:nvPr/>
          </p:nvSpPr>
          <p:spPr>
            <a:xfrm>
              <a:off x="1061114" y="72212"/>
              <a:ext cx="5262428" cy="97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5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1. Επίπεδο QSA</a:t>
              </a:r>
            </a:p>
          </p:txBody>
        </p:sp>
      </p:grpSp>
      <p:grpSp>
        <p:nvGrpSpPr>
          <p:cNvPr id="400" name="Csoportosítás"/>
          <p:cNvGrpSpPr/>
          <p:nvPr/>
        </p:nvGrpSpPr>
        <p:grpSpPr>
          <a:xfrm>
            <a:off x="24061773" y="7850377"/>
            <a:ext cx="6604706" cy="2190974"/>
            <a:chOff x="0" y="-2"/>
            <a:chExt cx="6604705" cy="2190972"/>
          </a:xfrm>
        </p:grpSpPr>
        <p:grpSp>
          <p:nvGrpSpPr>
            <p:cNvPr id="397" name="Csoportosítás"/>
            <p:cNvGrpSpPr/>
            <p:nvPr/>
          </p:nvGrpSpPr>
          <p:grpSpPr>
            <a:xfrm>
              <a:off x="0" y="-3"/>
              <a:ext cx="6604706" cy="2190974"/>
              <a:chOff x="0" y="-1"/>
              <a:chExt cx="6604705" cy="2190972"/>
            </a:xfrm>
          </p:grpSpPr>
          <p:sp>
            <p:nvSpPr>
              <p:cNvPr id="395" name="Nyíl"/>
              <p:cNvSpPr/>
              <p:nvPr/>
            </p:nvSpPr>
            <p:spPr>
              <a:xfrm rot="10800000">
                <a:off x="0" y="-1"/>
                <a:ext cx="6604706" cy="219097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Alakzat"/>
              <p:cNvSpPr/>
              <p:nvPr/>
            </p:nvSpPr>
            <p:spPr>
              <a:xfrm rot="10800000">
                <a:off x="4799" y="15495"/>
                <a:ext cx="6595108" cy="1128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7" y="21600"/>
                    </a:moveTo>
                    <a:lnTo>
                      <a:pt x="21589" y="639"/>
                    </a:lnTo>
                    <a:lnTo>
                      <a:pt x="21595" y="686"/>
                    </a:lnTo>
                    <a:lnTo>
                      <a:pt x="21600" y="624"/>
                    </a:lnTo>
                    <a:lnTo>
                      <a:pt x="0" y="0"/>
                    </a:lnTo>
                    <a:lnTo>
                      <a:pt x="41" y="21600"/>
                    </a:lnTo>
                    <a:lnTo>
                      <a:pt x="18517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98" name="4% BÓNUSZ"/>
            <p:cNvSpPr txBox="1"/>
            <p:nvPr/>
          </p:nvSpPr>
          <p:spPr>
            <a:xfrm>
              <a:off x="1939315" y="1164484"/>
              <a:ext cx="3506027" cy="102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8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4%</a:t>
              </a:r>
              <a:r>
                <a:rPr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rPr>
                <a:t> Bonus</a:t>
              </a:r>
            </a:p>
          </p:txBody>
        </p:sp>
        <p:sp>
          <p:nvSpPr>
            <p:cNvPr id="399" name="2. szint QSA-i"/>
            <p:cNvSpPr txBox="1"/>
            <p:nvPr/>
          </p:nvSpPr>
          <p:spPr>
            <a:xfrm>
              <a:off x="1061114" y="72212"/>
              <a:ext cx="5262428" cy="97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5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2. Επίπεδο QSA</a:t>
              </a:r>
            </a:p>
          </p:txBody>
        </p:sp>
      </p:grpSp>
      <p:grpSp>
        <p:nvGrpSpPr>
          <p:cNvPr id="406" name="Csoportosítás"/>
          <p:cNvGrpSpPr/>
          <p:nvPr/>
        </p:nvGrpSpPr>
        <p:grpSpPr>
          <a:xfrm>
            <a:off x="24061773" y="10785339"/>
            <a:ext cx="6604706" cy="2190974"/>
            <a:chOff x="0" y="-2"/>
            <a:chExt cx="6604705" cy="2190972"/>
          </a:xfrm>
        </p:grpSpPr>
        <p:grpSp>
          <p:nvGrpSpPr>
            <p:cNvPr id="403" name="Csoportosítás"/>
            <p:cNvGrpSpPr/>
            <p:nvPr/>
          </p:nvGrpSpPr>
          <p:grpSpPr>
            <a:xfrm>
              <a:off x="0" y="-3"/>
              <a:ext cx="6604706" cy="2190974"/>
              <a:chOff x="0" y="-1"/>
              <a:chExt cx="6604705" cy="2190972"/>
            </a:xfrm>
          </p:grpSpPr>
          <p:sp>
            <p:nvSpPr>
              <p:cNvPr id="401" name="Nyíl"/>
              <p:cNvSpPr/>
              <p:nvPr/>
            </p:nvSpPr>
            <p:spPr>
              <a:xfrm rot="10800000">
                <a:off x="0" y="-1"/>
                <a:ext cx="6604706" cy="219097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Alakzat"/>
              <p:cNvSpPr/>
              <p:nvPr/>
            </p:nvSpPr>
            <p:spPr>
              <a:xfrm rot="10800000">
                <a:off x="4799" y="15495"/>
                <a:ext cx="6595108" cy="1128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7" y="21600"/>
                    </a:moveTo>
                    <a:lnTo>
                      <a:pt x="21589" y="639"/>
                    </a:lnTo>
                    <a:lnTo>
                      <a:pt x="21595" y="686"/>
                    </a:lnTo>
                    <a:lnTo>
                      <a:pt x="21600" y="624"/>
                    </a:lnTo>
                    <a:lnTo>
                      <a:pt x="0" y="0"/>
                    </a:lnTo>
                    <a:lnTo>
                      <a:pt x="41" y="21600"/>
                    </a:lnTo>
                    <a:lnTo>
                      <a:pt x="18517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4" name="3% BÓNUSZ"/>
            <p:cNvSpPr txBox="1"/>
            <p:nvPr/>
          </p:nvSpPr>
          <p:spPr>
            <a:xfrm>
              <a:off x="1939315" y="1164484"/>
              <a:ext cx="3506027" cy="102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8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3%</a:t>
              </a:r>
              <a:r>
                <a:rPr>
                  <a:solidFill>
                    <a:srgbClr val="FFFFFF"/>
                  </a:solidFill>
                </a:rPr>
                <a:t> </a:t>
              </a:r>
              <a:r>
                <a:rPr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rPr>
                <a:t>Bonus</a:t>
              </a:r>
            </a:p>
          </p:txBody>
        </p:sp>
        <p:sp>
          <p:nvSpPr>
            <p:cNvPr id="405" name="3. szint QSA-i"/>
            <p:cNvSpPr txBox="1"/>
            <p:nvPr/>
          </p:nvSpPr>
          <p:spPr>
            <a:xfrm>
              <a:off x="1061114" y="72212"/>
              <a:ext cx="5262429" cy="97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5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3. Επίπεδο QSA</a:t>
              </a:r>
            </a:p>
          </p:txBody>
        </p:sp>
      </p:grpSp>
      <p:grpSp>
        <p:nvGrpSpPr>
          <p:cNvPr id="412" name="Csoportosítás"/>
          <p:cNvGrpSpPr/>
          <p:nvPr/>
        </p:nvGrpSpPr>
        <p:grpSpPr>
          <a:xfrm>
            <a:off x="24061773" y="13720304"/>
            <a:ext cx="6604706" cy="2190974"/>
            <a:chOff x="0" y="-2"/>
            <a:chExt cx="6604705" cy="2190972"/>
          </a:xfrm>
        </p:grpSpPr>
        <p:grpSp>
          <p:nvGrpSpPr>
            <p:cNvPr id="409" name="Csoportosítás"/>
            <p:cNvGrpSpPr/>
            <p:nvPr/>
          </p:nvGrpSpPr>
          <p:grpSpPr>
            <a:xfrm>
              <a:off x="0" y="-3"/>
              <a:ext cx="6604706" cy="2190974"/>
              <a:chOff x="0" y="-1"/>
              <a:chExt cx="6604705" cy="2190972"/>
            </a:xfrm>
          </p:grpSpPr>
          <p:sp>
            <p:nvSpPr>
              <p:cNvPr id="407" name="Nyíl"/>
              <p:cNvSpPr/>
              <p:nvPr/>
            </p:nvSpPr>
            <p:spPr>
              <a:xfrm rot="10800000">
                <a:off x="0" y="-1"/>
                <a:ext cx="6604706" cy="219097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8" name="Alakzat"/>
              <p:cNvSpPr/>
              <p:nvPr/>
            </p:nvSpPr>
            <p:spPr>
              <a:xfrm rot="10800000">
                <a:off x="4799" y="15495"/>
                <a:ext cx="6595108" cy="1128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7" y="21600"/>
                    </a:moveTo>
                    <a:lnTo>
                      <a:pt x="21589" y="639"/>
                    </a:lnTo>
                    <a:lnTo>
                      <a:pt x="21595" y="686"/>
                    </a:lnTo>
                    <a:lnTo>
                      <a:pt x="21600" y="624"/>
                    </a:lnTo>
                    <a:lnTo>
                      <a:pt x="0" y="0"/>
                    </a:lnTo>
                    <a:lnTo>
                      <a:pt x="41" y="21600"/>
                    </a:lnTo>
                    <a:lnTo>
                      <a:pt x="18517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10" name="2% BÓNUSZ"/>
            <p:cNvSpPr txBox="1"/>
            <p:nvPr/>
          </p:nvSpPr>
          <p:spPr>
            <a:xfrm>
              <a:off x="1939315" y="1164484"/>
              <a:ext cx="3506027" cy="102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8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2%</a:t>
              </a:r>
              <a:r>
                <a:rPr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rPr>
                <a:t> Bonus</a:t>
              </a:r>
            </a:p>
          </p:txBody>
        </p:sp>
        <p:sp>
          <p:nvSpPr>
            <p:cNvPr id="411" name="4. szint QSA-i"/>
            <p:cNvSpPr txBox="1"/>
            <p:nvPr/>
          </p:nvSpPr>
          <p:spPr>
            <a:xfrm>
              <a:off x="1061115" y="72212"/>
              <a:ext cx="5262428" cy="97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5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4. Επίπεδο QSA</a:t>
              </a:r>
            </a:p>
          </p:txBody>
        </p:sp>
      </p:grpSp>
      <p:grpSp>
        <p:nvGrpSpPr>
          <p:cNvPr id="418" name="Csoportosítás"/>
          <p:cNvGrpSpPr/>
          <p:nvPr/>
        </p:nvGrpSpPr>
        <p:grpSpPr>
          <a:xfrm>
            <a:off x="24061773" y="16655266"/>
            <a:ext cx="6604706" cy="2190973"/>
            <a:chOff x="0" y="-2"/>
            <a:chExt cx="6604705" cy="2190972"/>
          </a:xfrm>
        </p:grpSpPr>
        <p:grpSp>
          <p:nvGrpSpPr>
            <p:cNvPr id="415" name="Csoportosítás"/>
            <p:cNvGrpSpPr/>
            <p:nvPr/>
          </p:nvGrpSpPr>
          <p:grpSpPr>
            <a:xfrm>
              <a:off x="0" y="-3"/>
              <a:ext cx="6604706" cy="2190974"/>
              <a:chOff x="0" y="-1"/>
              <a:chExt cx="6604705" cy="2190972"/>
            </a:xfrm>
          </p:grpSpPr>
          <p:sp>
            <p:nvSpPr>
              <p:cNvPr id="413" name="Nyíl"/>
              <p:cNvSpPr/>
              <p:nvPr/>
            </p:nvSpPr>
            <p:spPr>
              <a:xfrm rot="10800000">
                <a:off x="0" y="-1"/>
                <a:ext cx="6604706" cy="219097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4" name="Alakzat"/>
              <p:cNvSpPr/>
              <p:nvPr/>
            </p:nvSpPr>
            <p:spPr>
              <a:xfrm rot="10800000">
                <a:off x="4799" y="15495"/>
                <a:ext cx="6595108" cy="1128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7" y="21600"/>
                    </a:moveTo>
                    <a:lnTo>
                      <a:pt x="21589" y="639"/>
                    </a:lnTo>
                    <a:lnTo>
                      <a:pt x="21595" y="686"/>
                    </a:lnTo>
                    <a:lnTo>
                      <a:pt x="21600" y="624"/>
                    </a:lnTo>
                    <a:lnTo>
                      <a:pt x="0" y="0"/>
                    </a:lnTo>
                    <a:lnTo>
                      <a:pt x="41" y="21600"/>
                    </a:lnTo>
                    <a:lnTo>
                      <a:pt x="18517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16" name="1% BÓNUSZ"/>
            <p:cNvSpPr txBox="1"/>
            <p:nvPr/>
          </p:nvSpPr>
          <p:spPr>
            <a:xfrm>
              <a:off x="1939314" y="1164484"/>
              <a:ext cx="3506028" cy="102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8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1%</a:t>
              </a:r>
              <a:r>
                <a:rPr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rPr>
                <a:t> Bonus</a:t>
              </a:r>
            </a:p>
          </p:txBody>
        </p:sp>
        <p:sp>
          <p:nvSpPr>
            <p:cNvPr id="417" name="5. szint QSA-i"/>
            <p:cNvSpPr txBox="1"/>
            <p:nvPr/>
          </p:nvSpPr>
          <p:spPr>
            <a:xfrm>
              <a:off x="1061114" y="72212"/>
              <a:ext cx="5262428" cy="97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5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5. Επίπεδο QSA</a:t>
              </a:r>
            </a:p>
          </p:txBody>
        </p:sp>
      </p:grpSp>
      <p:grpSp>
        <p:nvGrpSpPr>
          <p:cNvPr id="431" name="Csoportosítás"/>
          <p:cNvGrpSpPr/>
          <p:nvPr/>
        </p:nvGrpSpPr>
        <p:grpSpPr>
          <a:xfrm>
            <a:off x="957400" y="746954"/>
            <a:ext cx="22798876" cy="18381751"/>
            <a:chOff x="0" y="0"/>
            <a:chExt cx="22798875" cy="18381750"/>
          </a:xfrm>
        </p:grpSpPr>
        <p:pic>
          <p:nvPicPr>
            <p:cNvPr id="419" name="struktura4.gif" descr="struktura4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209" y="26501"/>
              <a:ext cx="22736976" cy="1833383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pic>
          <p:nvPicPr>
            <p:cNvPr id="420" name="qsa1.gif" descr="qsa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07825" y="0"/>
              <a:ext cx="3505202" cy="262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qsa1.gif" descr="qsa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263794" y="3936796"/>
              <a:ext cx="3505203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qsa1.gif" descr="qsa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731090" y="3949496"/>
              <a:ext cx="3505203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qsa1.gif" descr="qsa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251094" y="6884459"/>
              <a:ext cx="3505203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qsa1.gif" descr="qsa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293673" y="9819423"/>
              <a:ext cx="3505203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qsa1.gif" descr="qsa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293673" y="12798298"/>
              <a:ext cx="3505203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qsa1.gif" descr="qsa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293673" y="15752849"/>
              <a:ext cx="3505203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distributor.gif" descr="distributor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911396"/>
              <a:ext cx="3505201" cy="2641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distributor.gif" descr="distributor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65545" y="3936796"/>
              <a:ext cx="3505202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distributor.gif" descr="distributor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564887" y="3911396"/>
              <a:ext cx="3505202" cy="2666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distributor.gif" descr="distributor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429999" y="3936796"/>
              <a:ext cx="3505202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5" name="Csoportosítás"/>
          <p:cNvGrpSpPr/>
          <p:nvPr/>
        </p:nvGrpSpPr>
        <p:grpSpPr>
          <a:xfrm>
            <a:off x="5834400" y="8773659"/>
            <a:ext cx="9155376" cy="8763001"/>
            <a:chOff x="0" y="0"/>
            <a:chExt cx="9155374" cy="8763000"/>
          </a:xfrm>
        </p:grpSpPr>
        <p:pic>
          <p:nvPicPr>
            <p:cNvPr id="432" name="infopanelempty.gif" descr="infopanelempty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155375" cy="8763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433" name="info.gif" descr="info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86239" y="132386"/>
              <a:ext cx="2659770" cy="265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QSA…"/>
            <p:cNvSpPr txBox="1"/>
            <p:nvPr/>
          </p:nvSpPr>
          <p:spPr>
            <a:xfrm>
              <a:off x="367638" y="2657106"/>
              <a:ext cx="8383323" cy="5621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QSA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Επιβεβαιωμένος Star Agent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  <a:endParaRPr>
                <a:solidFill>
                  <a:srgbClr val="152F3A"/>
                </a:solidFill>
              </a:endParaRP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Έχετε 300 ομαδικούς πόντους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(PGPV) αυτό το μήνα.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Από τους 300 ομαδικούς πόντους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Οι 100 πρέπει να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είναι προσωπικοί.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1" animBg="1" advAuto="0"/>
      <p:bldP spid="400" grpId="2" animBg="1" advAuto="0"/>
      <p:bldP spid="406" grpId="3" animBg="1" advAuto="0"/>
      <p:bldP spid="412" grpId="4" animBg="1" advAuto="0"/>
      <p:bldP spid="418" grpId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Csoportosítás"/>
          <p:cNvGrpSpPr/>
          <p:nvPr/>
        </p:nvGrpSpPr>
        <p:grpSpPr>
          <a:xfrm>
            <a:off x="24061773" y="10758609"/>
            <a:ext cx="6604706" cy="2190973"/>
            <a:chOff x="0" y="-2"/>
            <a:chExt cx="6604705" cy="2190971"/>
          </a:xfrm>
        </p:grpSpPr>
        <p:grpSp>
          <p:nvGrpSpPr>
            <p:cNvPr id="441" name="Csoportosítás"/>
            <p:cNvGrpSpPr/>
            <p:nvPr/>
          </p:nvGrpSpPr>
          <p:grpSpPr>
            <a:xfrm>
              <a:off x="0" y="-3"/>
              <a:ext cx="6604706" cy="2190973"/>
              <a:chOff x="0" y="-1"/>
              <a:chExt cx="6604705" cy="2190971"/>
            </a:xfrm>
          </p:grpSpPr>
          <p:sp>
            <p:nvSpPr>
              <p:cNvPr id="439" name="Nyíl"/>
              <p:cNvSpPr/>
              <p:nvPr/>
            </p:nvSpPr>
            <p:spPr>
              <a:xfrm rot="10800000">
                <a:off x="0" y="-2"/>
                <a:ext cx="6604706" cy="219097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0" name="Alakzat"/>
              <p:cNvSpPr/>
              <p:nvPr/>
            </p:nvSpPr>
            <p:spPr>
              <a:xfrm rot="10800000">
                <a:off x="4799" y="15494"/>
                <a:ext cx="6595108" cy="1128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7" y="21600"/>
                    </a:moveTo>
                    <a:lnTo>
                      <a:pt x="21589" y="639"/>
                    </a:lnTo>
                    <a:lnTo>
                      <a:pt x="21595" y="686"/>
                    </a:lnTo>
                    <a:lnTo>
                      <a:pt x="21600" y="624"/>
                    </a:lnTo>
                    <a:lnTo>
                      <a:pt x="0" y="0"/>
                    </a:lnTo>
                    <a:lnTo>
                      <a:pt x="41" y="21600"/>
                    </a:lnTo>
                    <a:lnTo>
                      <a:pt x="18517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42" name="5% BÓNUSZ"/>
            <p:cNvSpPr txBox="1"/>
            <p:nvPr/>
          </p:nvSpPr>
          <p:spPr>
            <a:xfrm>
              <a:off x="1939315" y="1164483"/>
              <a:ext cx="3506027" cy="102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8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5%</a:t>
              </a:r>
              <a:r>
                <a:rPr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rPr>
                <a:t> Bonus</a:t>
              </a:r>
            </a:p>
          </p:txBody>
        </p:sp>
        <p:sp>
          <p:nvSpPr>
            <p:cNvPr id="443" name="1. szint QSA-i"/>
            <p:cNvSpPr txBox="1"/>
            <p:nvPr/>
          </p:nvSpPr>
          <p:spPr>
            <a:xfrm>
              <a:off x="1061114" y="72212"/>
              <a:ext cx="5262428" cy="97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5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1. Επίπεδο QSA</a:t>
              </a:r>
            </a:p>
          </p:txBody>
        </p:sp>
      </p:grpSp>
      <p:grpSp>
        <p:nvGrpSpPr>
          <p:cNvPr id="450" name="Csoportosítás"/>
          <p:cNvGrpSpPr/>
          <p:nvPr/>
        </p:nvGrpSpPr>
        <p:grpSpPr>
          <a:xfrm>
            <a:off x="24061773" y="16651688"/>
            <a:ext cx="6604706" cy="2190973"/>
            <a:chOff x="0" y="-2"/>
            <a:chExt cx="6604705" cy="2190972"/>
          </a:xfrm>
        </p:grpSpPr>
        <p:grpSp>
          <p:nvGrpSpPr>
            <p:cNvPr id="447" name="Csoportosítás"/>
            <p:cNvGrpSpPr/>
            <p:nvPr/>
          </p:nvGrpSpPr>
          <p:grpSpPr>
            <a:xfrm>
              <a:off x="0" y="-3"/>
              <a:ext cx="6604706" cy="2190974"/>
              <a:chOff x="0" y="-1"/>
              <a:chExt cx="6604705" cy="2190972"/>
            </a:xfrm>
          </p:grpSpPr>
          <p:sp>
            <p:nvSpPr>
              <p:cNvPr id="445" name="Nyíl"/>
              <p:cNvSpPr/>
              <p:nvPr/>
            </p:nvSpPr>
            <p:spPr>
              <a:xfrm rot="10800000">
                <a:off x="0" y="-1"/>
                <a:ext cx="6604706" cy="2190973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6" name="Alakzat"/>
              <p:cNvSpPr/>
              <p:nvPr/>
            </p:nvSpPr>
            <p:spPr>
              <a:xfrm rot="10800000">
                <a:off x="4799" y="15495"/>
                <a:ext cx="6595108" cy="1128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7" y="21600"/>
                    </a:moveTo>
                    <a:lnTo>
                      <a:pt x="21589" y="639"/>
                    </a:lnTo>
                    <a:lnTo>
                      <a:pt x="21595" y="686"/>
                    </a:lnTo>
                    <a:lnTo>
                      <a:pt x="21600" y="624"/>
                    </a:lnTo>
                    <a:lnTo>
                      <a:pt x="0" y="0"/>
                    </a:lnTo>
                    <a:lnTo>
                      <a:pt x="41" y="21600"/>
                    </a:lnTo>
                    <a:lnTo>
                      <a:pt x="18517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48" name="4% BÓNUSZ"/>
            <p:cNvSpPr txBox="1"/>
            <p:nvPr/>
          </p:nvSpPr>
          <p:spPr>
            <a:xfrm>
              <a:off x="1939315" y="1164484"/>
              <a:ext cx="3506027" cy="102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8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4%</a:t>
              </a:r>
              <a:r>
                <a:rPr>
                  <a:solidFill>
                    <a:srgbClr val="FFFFFF"/>
                  </a:solidFill>
                  <a:latin typeface="Proxima Nova Black"/>
                  <a:ea typeface="Proxima Nova Black"/>
                  <a:cs typeface="Proxima Nova Black"/>
                  <a:sym typeface="Proxima Nova Black"/>
                </a:rPr>
                <a:t> </a:t>
              </a:r>
              <a:r>
                <a:rPr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rPr>
                <a:t>Bonus</a:t>
              </a:r>
            </a:p>
          </p:txBody>
        </p:sp>
        <p:sp>
          <p:nvSpPr>
            <p:cNvPr id="449" name="2. szint QSA-i"/>
            <p:cNvSpPr txBox="1"/>
            <p:nvPr/>
          </p:nvSpPr>
          <p:spPr>
            <a:xfrm>
              <a:off x="1061114" y="72212"/>
              <a:ext cx="5262428" cy="973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5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2. Επίπεδο QSA</a:t>
              </a:r>
            </a:p>
          </p:txBody>
        </p:sp>
      </p:grpSp>
      <p:grpSp>
        <p:nvGrpSpPr>
          <p:cNvPr id="454" name="Csoportosítás"/>
          <p:cNvGrpSpPr/>
          <p:nvPr/>
        </p:nvGrpSpPr>
        <p:grpSpPr>
          <a:xfrm>
            <a:off x="1032022" y="998417"/>
            <a:ext cx="8896355" cy="2193271"/>
            <a:chOff x="0" y="62146"/>
            <a:chExt cx="8896353" cy="2193270"/>
          </a:xfrm>
        </p:grpSpPr>
        <p:sp>
          <p:nvSpPr>
            <p:cNvPr id="451" name="Nyíl"/>
            <p:cNvSpPr/>
            <p:nvPr/>
          </p:nvSpPr>
          <p:spPr>
            <a:xfrm>
              <a:off x="0" y="64449"/>
              <a:ext cx="8890002" cy="2190968"/>
            </a:xfrm>
            <a:prstGeom prst="rightArrow">
              <a:avLst>
                <a:gd name="adj1" fmla="val 100000"/>
                <a:gd name="adj2" fmla="val 42810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2" name="Alakzat"/>
            <p:cNvSpPr/>
            <p:nvPr/>
          </p:nvSpPr>
          <p:spPr>
            <a:xfrm rot="10800000" flipH="1">
              <a:off x="15844" y="62147"/>
              <a:ext cx="8880511" cy="114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7" y="21600"/>
                  </a:moveTo>
                  <a:lnTo>
                    <a:pt x="19359" y="21541"/>
                  </a:lnTo>
                  <a:lnTo>
                    <a:pt x="21587" y="855"/>
                  </a:lnTo>
                  <a:lnTo>
                    <a:pt x="21595" y="889"/>
                  </a:lnTo>
                  <a:lnTo>
                    <a:pt x="21600" y="830"/>
                  </a:lnTo>
                  <a:lnTo>
                    <a:pt x="2" y="0"/>
                  </a:lnTo>
                  <a:lnTo>
                    <a:pt x="0" y="21600"/>
                  </a:lnTo>
                  <a:lnTo>
                    <a:pt x="19927" y="21600"/>
                  </a:lnTo>
                  <a:close/>
                </a:path>
              </a:pathLst>
            </a:cu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3" name="FEJLESZTÉSI…"/>
            <p:cNvSpPr txBox="1"/>
            <p:nvPr/>
          </p:nvSpPr>
          <p:spPr>
            <a:xfrm>
              <a:off x="1186791" y="114300"/>
              <a:ext cx="6516423" cy="2091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64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DEVELOPMENT</a:t>
              </a:r>
            </a:p>
            <a:p>
              <a:pPr>
                <a:defRPr sz="64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BONUS 15%</a:t>
              </a:r>
            </a:p>
          </p:txBody>
        </p:sp>
      </p:grpSp>
      <p:grpSp>
        <p:nvGrpSpPr>
          <p:cNvPr id="471" name="Csoportosítás"/>
          <p:cNvGrpSpPr/>
          <p:nvPr/>
        </p:nvGrpSpPr>
        <p:grpSpPr>
          <a:xfrm>
            <a:off x="957400" y="746954"/>
            <a:ext cx="22798875" cy="18381752"/>
            <a:chOff x="0" y="0"/>
            <a:chExt cx="22798873" cy="18381750"/>
          </a:xfrm>
        </p:grpSpPr>
        <p:grpSp>
          <p:nvGrpSpPr>
            <p:cNvPr id="467" name="Csoportosítás"/>
            <p:cNvGrpSpPr/>
            <p:nvPr/>
          </p:nvGrpSpPr>
          <p:grpSpPr>
            <a:xfrm>
              <a:off x="0" y="0"/>
              <a:ext cx="22798875" cy="18381752"/>
              <a:chOff x="0" y="0"/>
              <a:chExt cx="22798874" cy="18381750"/>
            </a:xfrm>
          </p:grpSpPr>
          <p:pic>
            <p:nvPicPr>
              <p:cNvPr id="455" name="struktura4.gif" descr="struktura4.g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3210" y="26501"/>
                <a:ext cx="22736975" cy="183338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129295" dir="5400000" rotWithShape="0">
                  <a:srgbClr val="000000">
                    <a:alpha val="34749"/>
                  </a:srgbClr>
                </a:outerShdw>
              </a:effectLst>
            </p:spPr>
          </p:pic>
          <p:pic>
            <p:nvPicPr>
              <p:cNvPr id="456" name="qsa1.gif" descr="qsa1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707826" y="0"/>
                <a:ext cx="3505202" cy="2628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7" name="qsa1.gif" descr="qsa1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9293673" y="9819423"/>
                <a:ext cx="3505203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8" name="qsa1.gif" descr="qsa1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9293673" y="15752849"/>
                <a:ext cx="3505203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9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3911396"/>
                <a:ext cx="3505202" cy="26416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0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65546" y="3936796"/>
                <a:ext cx="3505202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1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564887" y="3911396"/>
                <a:ext cx="3505203" cy="2666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2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429999" y="3936796"/>
                <a:ext cx="3505202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3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702299" y="3905046"/>
                <a:ext cx="3505203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4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251530" y="3917746"/>
                <a:ext cx="3505202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5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280973" y="6868584"/>
                <a:ext cx="3505203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6" name="distributor.gif" descr="distributor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245180" y="12757561"/>
                <a:ext cx="3517902" cy="2638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68" name="infopanelempty.gif" descr="infopanelempty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77000" y="8026706"/>
              <a:ext cx="9155376" cy="87630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469" name="info.gif" descr="info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063241" y="8159092"/>
              <a:ext cx="2659769" cy="265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0" name="Csoportosítás"/>
            <p:cNvSpPr txBox="1"/>
            <p:nvPr/>
          </p:nvSpPr>
          <p:spPr>
            <a:xfrm>
              <a:off x="5551128" y="11305253"/>
              <a:ext cx="7807120" cy="440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>
                <a:defRPr sz="4000"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Αν ο  </a:t>
              </a:r>
              <a:r>
                <a:rPr>
                  <a:solidFill>
                    <a:srgbClr val="AD9766"/>
                  </a:solidFill>
                </a:rPr>
                <a:t>πρώτος QSA</a:t>
              </a:r>
              <a:r>
                <a:t> βρεθεί βαθύτερα στην 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rPr>
                  <a:solidFill>
                    <a:srgbClr val="000000"/>
                  </a:solidFill>
                </a:rPr>
                <a:t>οργάνωσή σας</a:t>
              </a:r>
              <a:r>
                <a:t>,</a:t>
              </a:r>
            </a:p>
            <a:p>
              <a:pPr defTabSz="355600">
                <a:defRPr sz="4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pPr>
              <a:r>
                <a:t>τότε  </a:t>
              </a:r>
              <a:r>
                <a:rPr>
                  <a:solidFill>
                    <a:srgbClr val="AD9766"/>
                  </a:solidFill>
                </a:rPr>
                <a:t>θα είναι στο</a:t>
              </a:r>
            </a:p>
            <a:p>
              <a:pPr defTabSz="355600">
                <a:defRPr sz="4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pPr>
              <a:r>
                <a:rPr>
                  <a:solidFill>
                    <a:srgbClr val="AD9766"/>
                  </a:solidFill>
                </a:rPr>
                <a:t> πρώτο επίπεδό σας</a:t>
              </a:r>
              <a:r>
                <a:t> </a:t>
              </a:r>
            </a:p>
            <a:p>
              <a:pPr defTabSz="355600">
                <a:defRPr sz="4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pPr>
              <a:r>
                <a:t>σε σχέση με το  </a:t>
              </a:r>
              <a:br/>
              <a:r>
                <a:t>Μπόνους Ανάπτυξης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" grpId="1" animBg="1" advAuto="0"/>
      <p:bldP spid="450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Négyszög"/>
          <p:cNvSpPr/>
          <p:nvPr/>
        </p:nvSpPr>
        <p:spPr>
          <a:xfrm>
            <a:off x="4165591" y="2360519"/>
            <a:ext cx="24180818" cy="3196369"/>
          </a:xfrm>
          <a:prstGeom prst="rect">
            <a:avLst/>
          </a:prstGeom>
          <a:solidFill>
            <a:srgbClr val="142F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83" name="Csoportosítás"/>
          <p:cNvGrpSpPr/>
          <p:nvPr/>
        </p:nvGrpSpPr>
        <p:grpSpPr>
          <a:xfrm>
            <a:off x="2073544" y="5975201"/>
            <a:ext cx="28288712" cy="3583792"/>
            <a:chOff x="0" y="1"/>
            <a:chExt cx="28288710" cy="3583791"/>
          </a:xfrm>
        </p:grpSpPr>
        <p:sp>
          <p:nvSpPr>
            <p:cNvPr id="476" name="Négyszög"/>
            <p:cNvSpPr/>
            <p:nvPr/>
          </p:nvSpPr>
          <p:spPr>
            <a:xfrm>
              <a:off x="1251692" y="27483"/>
              <a:ext cx="25802584" cy="3556310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7" name="Négyszög"/>
            <p:cNvSpPr/>
            <p:nvPr/>
          </p:nvSpPr>
          <p:spPr>
            <a:xfrm>
              <a:off x="1689012" y="425614"/>
              <a:ext cx="24927945" cy="2760047"/>
            </a:xfrm>
            <a:prstGeom prst="rect">
              <a:avLst/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8" name="HA MÉG NEM ÉRTED EL A STAR AGENT SZINTET,  /4500 PONT/…"/>
            <p:cNvSpPr txBox="1"/>
            <p:nvPr/>
          </p:nvSpPr>
          <p:spPr>
            <a:xfrm>
              <a:off x="3893185" y="826080"/>
              <a:ext cx="21585699" cy="1959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noAutofit/>
            </a:bodyPr>
            <a:lstStyle/>
            <a:p>
              <a:pPr algn="l">
                <a:defRPr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ΑΝ ΔΕΝ ΕΧΕΤΕ ΦΤΑΣΕΙ ΤΟ ΕΠΙΠΕΔΟ ΤΟΥ STAR AGENT (4500 TGPV) </a:t>
              </a:r>
            </a:p>
            <a:p>
              <a:pPr algn="l">
                <a:defRPr>
                  <a:solidFill>
                    <a:srgbClr val="AD9766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ΘΑ ΠΡΕΠΕΙ ΝΑ ΕΧΕΤΕ ΤΟΥΛΑΧΙΣΤΟΝ 100 PPV ΚΑΘΕ ΜΗΝΑ!</a:t>
              </a:r>
            </a:p>
          </p:txBody>
        </p:sp>
        <p:pic>
          <p:nvPicPr>
            <p:cNvPr id="479" name="zold1.gif" descr="zol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5614"/>
              <a:ext cx="2760044" cy="2760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82" name="Csoportosítás"/>
            <p:cNvGrpSpPr/>
            <p:nvPr/>
          </p:nvGrpSpPr>
          <p:grpSpPr>
            <a:xfrm>
              <a:off x="25526085" y="1"/>
              <a:ext cx="2762626" cy="3394597"/>
              <a:chOff x="0" y="2"/>
              <a:chExt cx="2762625" cy="3394596"/>
            </a:xfrm>
          </p:grpSpPr>
          <p:pic>
            <p:nvPicPr>
              <p:cNvPr id="480" name="reddot.gif" descr="reddot.gif"/>
              <p:cNvPicPr>
                <a:picLocks noChangeAspect="1"/>
              </p:cNvPicPr>
              <p:nvPr/>
            </p:nvPicPr>
            <p:blipFill>
              <a:blip r:embed="rId4">
                <a:alphaModFix amt="89727"/>
                <a:extLst/>
              </a:blip>
              <a:stretch>
                <a:fillRect/>
              </a:stretch>
            </p:blipFill>
            <p:spPr>
              <a:xfrm>
                <a:off x="0" y="423034"/>
                <a:ext cx="2762626" cy="2762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1" name="!"/>
              <p:cNvSpPr txBox="1"/>
              <p:nvPr/>
            </p:nvSpPr>
            <p:spPr>
              <a:xfrm>
                <a:off x="926068" y="2"/>
                <a:ext cx="910489" cy="33945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>
                  <a:defRPr sz="20000"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!</a:t>
                </a:r>
              </a:p>
            </p:txBody>
          </p:sp>
        </p:grpSp>
      </p:grpSp>
      <p:grpSp>
        <p:nvGrpSpPr>
          <p:cNvPr id="491" name="Csoportosítás"/>
          <p:cNvGrpSpPr/>
          <p:nvPr/>
        </p:nvGrpSpPr>
        <p:grpSpPr>
          <a:xfrm>
            <a:off x="2073544" y="9977307"/>
            <a:ext cx="28288712" cy="4352371"/>
            <a:chOff x="0" y="0"/>
            <a:chExt cx="28288710" cy="4352370"/>
          </a:xfrm>
        </p:grpSpPr>
        <p:sp>
          <p:nvSpPr>
            <p:cNvPr id="484" name="Négyszög"/>
            <p:cNvSpPr/>
            <p:nvPr/>
          </p:nvSpPr>
          <p:spPr>
            <a:xfrm>
              <a:off x="1252926" y="0"/>
              <a:ext cx="25801406" cy="4352371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5" name="Négyszög"/>
            <p:cNvSpPr/>
            <p:nvPr/>
          </p:nvSpPr>
          <p:spPr>
            <a:xfrm>
              <a:off x="1690226" y="398113"/>
              <a:ext cx="24926806" cy="3556146"/>
            </a:xfrm>
            <a:prstGeom prst="rect">
              <a:avLst/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6" name="STAR AGENT SZINT FELETT: LEGYEN 300 CSOPORT PONTOD /PGPV/…"/>
            <p:cNvSpPr txBox="1"/>
            <p:nvPr/>
          </p:nvSpPr>
          <p:spPr>
            <a:xfrm>
              <a:off x="4359427" y="648235"/>
              <a:ext cx="20092787" cy="305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noAutofit/>
            </a:bodyPr>
            <a:lstStyle/>
            <a:p>
              <a:pPr algn="l">
                <a:defRPr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ΑΝΩ ΤΟΥ STAR AGENT: ΘΑ ΠΡΕΠΕΙ ΝΑ ΕΧΕΤΕ ΤΟΥΛΑΧΙΣΤΟΝ 300</a:t>
              </a:r>
              <a:r>
                <a:rPr>
                  <a:solidFill>
                    <a:srgbClr val="AD9766"/>
                  </a:solidFill>
                </a:rPr>
                <a:t> ΟΜΑΔΙΚΟΥΣ ΠΟΝΤΟΥΣ (PGPV), </a:t>
              </a:r>
              <a:r>
                <a:t>ΑΠΟ ΤΟΥΣ ΟΠΟΙΟΥΣ ΟΙ 100 ΘΑ ΠΡΕΠΕΙ ΝΑ ΕΙΝΑΙ ΠΡΟΣΩΠΙΚΟΙ (PPV).  </a:t>
              </a:r>
              <a:endParaRPr sz="2300" b="1">
                <a:latin typeface="+mn-lt"/>
                <a:ea typeface="+mn-ea"/>
                <a:cs typeface="+mn-cs"/>
                <a:sym typeface="Helvetica Neue"/>
              </a:endParaRPr>
            </a:p>
            <a:p>
              <a:pPr algn="l">
                <a:defRPr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ΦΥΣΙΚΑ, ΟΙ 300 ΠΡΟΣΩΠΙΚΟΙ ΠΟΝΤΟΙ (PPV) ΕΙΝΑΙ Η ΤΕΛΕΙΑ ΛΥΣΗ!</a:t>
              </a:r>
            </a:p>
          </p:txBody>
        </p:sp>
        <p:pic>
          <p:nvPicPr>
            <p:cNvPr id="487" name="zold2.gif" descr="zold2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94936"/>
              <a:ext cx="2762499" cy="2762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0" name="Csoportosítás"/>
            <p:cNvGrpSpPr/>
            <p:nvPr/>
          </p:nvGrpSpPr>
          <p:grpSpPr>
            <a:xfrm>
              <a:off x="25526212" y="321365"/>
              <a:ext cx="2762500" cy="3394442"/>
              <a:chOff x="0" y="1"/>
              <a:chExt cx="2762499" cy="3394440"/>
            </a:xfrm>
          </p:grpSpPr>
          <p:pic>
            <p:nvPicPr>
              <p:cNvPr id="488" name="reddot.gif" descr="reddot.gif"/>
              <p:cNvPicPr>
                <a:picLocks noChangeAspect="1"/>
              </p:cNvPicPr>
              <p:nvPr/>
            </p:nvPicPr>
            <p:blipFill>
              <a:blip r:embed="rId4">
                <a:alphaModFix amt="89727"/>
                <a:extLst/>
              </a:blip>
              <a:stretch>
                <a:fillRect/>
              </a:stretch>
            </p:blipFill>
            <p:spPr>
              <a:xfrm>
                <a:off x="0" y="423015"/>
                <a:ext cx="2762500" cy="27625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9" name="!"/>
              <p:cNvSpPr txBox="1"/>
              <p:nvPr/>
            </p:nvSpPr>
            <p:spPr>
              <a:xfrm>
                <a:off x="926026" y="1"/>
                <a:ext cx="910447" cy="33944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>
                  <a:defRPr sz="20000"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!</a:t>
                </a:r>
              </a:p>
            </p:txBody>
          </p:sp>
        </p:grpSp>
      </p:grpSp>
      <p:grpSp>
        <p:nvGrpSpPr>
          <p:cNvPr id="499" name="Csoportosítás"/>
          <p:cNvGrpSpPr/>
          <p:nvPr/>
        </p:nvGrpSpPr>
        <p:grpSpPr>
          <a:xfrm>
            <a:off x="2111647" y="14747992"/>
            <a:ext cx="28288708" cy="4352372"/>
            <a:chOff x="0" y="0"/>
            <a:chExt cx="28288707" cy="4352370"/>
          </a:xfrm>
        </p:grpSpPr>
        <p:sp>
          <p:nvSpPr>
            <p:cNvPr id="492" name="Négyszög"/>
            <p:cNvSpPr/>
            <p:nvPr/>
          </p:nvSpPr>
          <p:spPr>
            <a:xfrm>
              <a:off x="1252926" y="0"/>
              <a:ext cx="25801403" cy="4352371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3" name="Négyszög"/>
            <p:cNvSpPr/>
            <p:nvPr/>
          </p:nvSpPr>
          <p:spPr>
            <a:xfrm>
              <a:off x="1690226" y="398113"/>
              <a:ext cx="24926803" cy="3556146"/>
            </a:xfrm>
            <a:prstGeom prst="rect">
              <a:avLst/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4" name="A SZEMÉLYES PONTOKON FELÜL  CSAK AZ A FORGALOM SZÁMÍT…"/>
            <p:cNvSpPr txBox="1"/>
            <p:nvPr/>
          </p:nvSpPr>
          <p:spPr>
            <a:xfrm>
              <a:off x="4511948" y="648234"/>
              <a:ext cx="19534766" cy="305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noAutofit/>
            </a:bodyPr>
            <a:lstStyle/>
            <a:p>
              <a:pPr algn="l">
                <a:defRPr>
                  <a:solidFill>
                    <a:srgbClr val="AD9766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rPr>
                  <a:solidFill>
                    <a:srgbClr val="FFFFFF"/>
                  </a:solidFill>
                </a:rPr>
                <a:t>ΠΕΡΑ ΑΠΟ ΤΟΥΣ ΠΡΟΣΩΠΙΚΟΥΣ ΠΟΝΤΟΥΣ,  ΜΟΝΟ Ο ΤΖΙΡΟΣ ΑΠΟ ΜΗ</a:t>
              </a:r>
              <a:r>
                <a:t> ΕΠΙΒΕΒΑΙΩΜΕΝA  ΑΣΤΕΡΙΑ (QSA) ΠΕΡΙΛΑΜΒΑΝΕΤΑΙ </a:t>
              </a:r>
              <a:r>
                <a:rPr>
                  <a:solidFill>
                    <a:srgbClr val="FFFFFF"/>
                  </a:solidFill>
                </a:rPr>
                <a:t>ΣΤΗN ΕΠΙΒΕΒΑΙΩΣΗ ΤΟΥ ΠΡΟΣΩΠΙΚΟΥ ΣΑΣ ΕΠΙΠΕΔΟΥ     </a:t>
              </a:r>
            </a:p>
          </p:txBody>
        </p:sp>
        <p:pic>
          <p:nvPicPr>
            <p:cNvPr id="495" name="zold3.gif" descr="zold3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794933"/>
              <a:ext cx="2762499" cy="2762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8" name="Csoportosítás"/>
            <p:cNvGrpSpPr/>
            <p:nvPr/>
          </p:nvGrpSpPr>
          <p:grpSpPr>
            <a:xfrm>
              <a:off x="25526209" y="316865"/>
              <a:ext cx="2762500" cy="3394442"/>
              <a:chOff x="0" y="2"/>
              <a:chExt cx="2762498" cy="3394440"/>
            </a:xfrm>
          </p:grpSpPr>
          <p:pic>
            <p:nvPicPr>
              <p:cNvPr id="496" name="reddot.gif" descr="reddot.gif"/>
              <p:cNvPicPr>
                <a:picLocks noChangeAspect="1"/>
              </p:cNvPicPr>
              <p:nvPr/>
            </p:nvPicPr>
            <p:blipFill>
              <a:blip r:embed="rId4">
                <a:alphaModFix amt="89727"/>
                <a:extLst/>
              </a:blip>
              <a:stretch>
                <a:fillRect/>
              </a:stretch>
            </p:blipFill>
            <p:spPr>
              <a:xfrm>
                <a:off x="0" y="423015"/>
                <a:ext cx="2762499" cy="27625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7" name="!"/>
              <p:cNvSpPr txBox="1"/>
              <p:nvPr/>
            </p:nvSpPr>
            <p:spPr>
              <a:xfrm>
                <a:off x="926025" y="2"/>
                <a:ext cx="910448" cy="3394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>
                  <a:defRPr sz="20000"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!</a:t>
                </a:r>
              </a:p>
            </p:txBody>
          </p:sp>
        </p:grpSp>
      </p:grpSp>
      <p:sp>
        <p:nvSpPr>
          <p:cNvPr id="500" name="Négyszög"/>
          <p:cNvSpPr/>
          <p:nvPr/>
        </p:nvSpPr>
        <p:spPr>
          <a:xfrm>
            <a:off x="9688814" y="1610717"/>
            <a:ext cx="13134372" cy="2411106"/>
          </a:xfrm>
          <a:prstGeom prst="rect">
            <a:avLst/>
          </a:prstGeom>
          <a:solidFill>
            <a:srgbClr val="AD976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1" name="AMI NAGYON FONTOS"/>
          <p:cNvSpPr txBox="1"/>
          <p:nvPr/>
        </p:nvSpPr>
        <p:spPr>
          <a:xfrm>
            <a:off x="9734434" y="2100838"/>
            <a:ext cx="13043132" cy="1430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>
              <a:defRPr sz="8500">
                <a:solidFill>
                  <a:srgbClr val="152F3A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lvl1pPr>
          </a:lstStyle>
          <a:p>
            <a:r>
              <a:t>ΕΙΝΑΙ ΠΟΛΥ ΣΗΜΑΝΤΙΚΟ</a:t>
            </a:r>
          </a:p>
        </p:txBody>
      </p:sp>
      <p:sp>
        <p:nvSpPr>
          <p:cNvPr id="502" name="HA JUTALÉKOT SZERETNÉL KAPNI"/>
          <p:cNvSpPr txBox="1"/>
          <p:nvPr/>
        </p:nvSpPr>
        <p:spPr>
          <a:xfrm>
            <a:off x="10658384" y="4355519"/>
            <a:ext cx="11119032" cy="833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>
              <a:defRPr sz="4600">
                <a:solidFill>
                  <a:srgbClr val="FFFFFF"/>
                </a:solidFill>
                <a:latin typeface="Proxima Nova Alt Bold"/>
                <a:ea typeface="Proxima Nova Alt Bold"/>
                <a:cs typeface="Proxima Nova Alt Bold"/>
                <a:sym typeface="Proxima Nova Alt Bold"/>
              </a:defRPr>
            </a:lvl1pPr>
          </a:lstStyle>
          <a:p>
            <a:r>
              <a:t>ΑΝ ΘΕΛΕΤΕ ΝΑ ΛΑΒΑΙΝΕΤΕ ΜΠΟΝΟΥΣ</a:t>
            </a:r>
          </a:p>
        </p:txBody>
      </p:sp>
      <p:sp>
        <p:nvSpPr>
          <p:cNvPr id="503" name="1"/>
          <p:cNvSpPr/>
          <p:nvPr/>
        </p:nvSpPr>
        <p:spPr>
          <a:xfrm>
            <a:off x="24153530" y="3000120"/>
            <a:ext cx="2230845" cy="191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74" y="0"/>
                </a:moveTo>
                <a:cubicBezTo>
                  <a:pt x="7840" y="0"/>
                  <a:pt x="7719" y="64"/>
                  <a:pt x="7630" y="166"/>
                </a:cubicBezTo>
                <a:cubicBezTo>
                  <a:pt x="7542" y="269"/>
                  <a:pt x="7487" y="411"/>
                  <a:pt x="7487" y="566"/>
                </a:cubicBezTo>
                <a:lnTo>
                  <a:pt x="7487" y="3615"/>
                </a:lnTo>
                <a:cubicBezTo>
                  <a:pt x="7487" y="3771"/>
                  <a:pt x="7542" y="3912"/>
                  <a:pt x="7630" y="4015"/>
                </a:cubicBezTo>
                <a:cubicBezTo>
                  <a:pt x="7719" y="4117"/>
                  <a:pt x="7840" y="4181"/>
                  <a:pt x="7974" y="4181"/>
                </a:cubicBezTo>
                <a:lnTo>
                  <a:pt x="10530" y="4181"/>
                </a:lnTo>
                <a:lnTo>
                  <a:pt x="10530" y="7322"/>
                </a:lnTo>
                <a:lnTo>
                  <a:pt x="3210" y="7322"/>
                </a:lnTo>
                <a:cubicBezTo>
                  <a:pt x="3156" y="7322"/>
                  <a:pt x="3107" y="7348"/>
                  <a:pt x="3072" y="7389"/>
                </a:cubicBezTo>
                <a:cubicBezTo>
                  <a:pt x="3037" y="7431"/>
                  <a:pt x="3015" y="7488"/>
                  <a:pt x="3015" y="7550"/>
                </a:cubicBezTo>
                <a:lnTo>
                  <a:pt x="3015" y="10705"/>
                </a:lnTo>
                <a:lnTo>
                  <a:pt x="974" y="10705"/>
                </a:lnTo>
                <a:cubicBezTo>
                  <a:pt x="840" y="10705"/>
                  <a:pt x="718" y="10768"/>
                  <a:pt x="630" y="10871"/>
                </a:cubicBezTo>
                <a:cubicBezTo>
                  <a:pt x="542" y="10974"/>
                  <a:pt x="487" y="11115"/>
                  <a:pt x="487" y="11271"/>
                </a:cubicBezTo>
                <a:lnTo>
                  <a:pt x="487" y="13737"/>
                </a:lnTo>
                <a:cubicBezTo>
                  <a:pt x="487" y="13893"/>
                  <a:pt x="542" y="14035"/>
                  <a:pt x="630" y="14137"/>
                </a:cubicBezTo>
                <a:cubicBezTo>
                  <a:pt x="718" y="14240"/>
                  <a:pt x="840" y="14304"/>
                  <a:pt x="974" y="14304"/>
                </a:cubicBezTo>
                <a:lnTo>
                  <a:pt x="3015" y="14304"/>
                </a:lnTo>
                <a:lnTo>
                  <a:pt x="3015" y="17244"/>
                </a:lnTo>
                <a:lnTo>
                  <a:pt x="1350" y="17244"/>
                </a:lnTo>
                <a:cubicBezTo>
                  <a:pt x="1297" y="17244"/>
                  <a:pt x="1248" y="17269"/>
                  <a:pt x="1213" y="17310"/>
                </a:cubicBezTo>
                <a:cubicBezTo>
                  <a:pt x="1178" y="17351"/>
                  <a:pt x="1156" y="17408"/>
                  <a:pt x="1156" y="17470"/>
                </a:cubicBezTo>
                <a:lnTo>
                  <a:pt x="1156" y="19454"/>
                </a:lnTo>
                <a:lnTo>
                  <a:pt x="274" y="19454"/>
                </a:lnTo>
                <a:cubicBezTo>
                  <a:pt x="199" y="19454"/>
                  <a:pt x="130" y="19490"/>
                  <a:pt x="81" y="19548"/>
                </a:cubicBezTo>
                <a:cubicBezTo>
                  <a:pt x="31" y="19606"/>
                  <a:pt x="0" y="19686"/>
                  <a:pt x="0" y="19773"/>
                </a:cubicBezTo>
                <a:lnTo>
                  <a:pt x="0" y="21281"/>
                </a:lnTo>
                <a:cubicBezTo>
                  <a:pt x="0" y="21369"/>
                  <a:pt x="31" y="21448"/>
                  <a:pt x="81" y="21506"/>
                </a:cubicBezTo>
                <a:cubicBezTo>
                  <a:pt x="130" y="21564"/>
                  <a:pt x="199" y="21600"/>
                  <a:pt x="274" y="21600"/>
                </a:cubicBezTo>
                <a:lnTo>
                  <a:pt x="2579" y="21600"/>
                </a:lnTo>
                <a:cubicBezTo>
                  <a:pt x="2654" y="21600"/>
                  <a:pt x="2723" y="21564"/>
                  <a:pt x="2772" y="21506"/>
                </a:cubicBezTo>
                <a:cubicBezTo>
                  <a:pt x="2822" y="21448"/>
                  <a:pt x="2853" y="21369"/>
                  <a:pt x="2853" y="21281"/>
                </a:cubicBezTo>
                <a:lnTo>
                  <a:pt x="2853" y="19773"/>
                </a:lnTo>
                <a:cubicBezTo>
                  <a:pt x="2853" y="19686"/>
                  <a:pt x="2822" y="19606"/>
                  <a:pt x="2772" y="19548"/>
                </a:cubicBezTo>
                <a:cubicBezTo>
                  <a:pt x="2723" y="19490"/>
                  <a:pt x="2654" y="19454"/>
                  <a:pt x="2579" y="19454"/>
                </a:cubicBezTo>
                <a:lnTo>
                  <a:pt x="1697" y="19454"/>
                </a:lnTo>
                <a:lnTo>
                  <a:pt x="1697" y="18111"/>
                </a:lnTo>
                <a:cubicBezTo>
                  <a:pt x="1697" y="18049"/>
                  <a:pt x="1719" y="17992"/>
                  <a:pt x="1754" y="17951"/>
                </a:cubicBezTo>
                <a:cubicBezTo>
                  <a:pt x="1789" y="17910"/>
                  <a:pt x="1838" y="17885"/>
                  <a:pt x="1891" y="17885"/>
                </a:cubicBezTo>
                <a:lnTo>
                  <a:pt x="4629" y="17885"/>
                </a:lnTo>
                <a:cubicBezTo>
                  <a:pt x="4683" y="17885"/>
                  <a:pt x="4731" y="17910"/>
                  <a:pt x="4767" y="17951"/>
                </a:cubicBezTo>
                <a:cubicBezTo>
                  <a:pt x="4802" y="17992"/>
                  <a:pt x="4824" y="18049"/>
                  <a:pt x="4824" y="18111"/>
                </a:cubicBezTo>
                <a:lnTo>
                  <a:pt x="4824" y="19454"/>
                </a:lnTo>
                <a:lnTo>
                  <a:pt x="3941" y="19454"/>
                </a:lnTo>
                <a:cubicBezTo>
                  <a:pt x="3866" y="19454"/>
                  <a:pt x="3798" y="19490"/>
                  <a:pt x="3748" y="19548"/>
                </a:cubicBezTo>
                <a:cubicBezTo>
                  <a:pt x="3699" y="19606"/>
                  <a:pt x="3668" y="19686"/>
                  <a:pt x="3668" y="19773"/>
                </a:cubicBezTo>
                <a:lnTo>
                  <a:pt x="3668" y="21281"/>
                </a:lnTo>
                <a:cubicBezTo>
                  <a:pt x="3668" y="21369"/>
                  <a:pt x="3699" y="21448"/>
                  <a:pt x="3748" y="21506"/>
                </a:cubicBezTo>
                <a:cubicBezTo>
                  <a:pt x="3798" y="21564"/>
                  <a:pt x="3866" y="21600"/>
                  <a:pt x="3941" y="21600"/>
                </a:cubicBezTo>
                <a:lnTo>
                  <a:pt x="6247" y="21600"/>
                </a:lnTo>
                <a:cubicBezTo>
                  <a:pt x="6322" y="21600"/>
                  <a:pt x="6390" y="21564"/>
                  <a:pt x="6439" y="21506"/>
                </a:cubicBezTo>
                <a:cubicBezTo>
                  <a:pt x="6488" y="21448"/>
                  <a:pt x="6519" y="21369"/>
                  <a:pt x="6519" y="21281"/>
                </a:cubicBezTo>
                <a:lnTo>
                  <a:pt x="6519" y="19773"/>
                </a:lnTo>
                <a:cubicBezTo>
                  <a:pt x="6519" y="19686"/>
                  <a:pt x="6488" y="19606"/>
                  <a:pt x="6439" y="19548"/>
                </a:cubicBezTo>
                <a:cubicBezTo>
                  <a:pt x="6390" y="19490"/>
                  <a:pt x="6322" y="19454"/>
                  <a:pt x="6247" y="19454"/>
                </a:cubicBezTo>
                <a:lnTo>
                  <a:pt x="5365" y="19454"/>
                </a:lnTo>
                <a:lnTo>
                  <a:pt x="5365" y="17470"/>
                </a:lnTo>
                <a:cubicBezTo>
                  <a:pt x="5365" y="17408"/>
                  <a:pt x="5343" y="17351"/>
                  <a:pt x="5307" y="17310"/>
                </a:cubicBezTo>
                <a:cubicBezTo>
                  <a:pt x="5272" y="17269"/>
                  <a:pt x="5224" y="17244"/>
                  <a:pt x="5170" y="17244"/>
                </a:cubicBezTo>
                <a:lnTo>
                  <a:pt x="3556" y="17244"/>
                </a:lnTo>
                <a:lnTo>
                  <a:pt x="3556" y="14304"/>
                </a:lnTo>
                <a:lnTo>
                  <a:pt x="5549" y="14304"/>
                </a:lnTo>
                <a:cubicBezTo>
                  <a:pt x="5683" y="14304"/>
                  <a:pt x="5804" y="14240"/>
                  <a:pt x="5893" y="14137"/>
                </a:cubicBezTo>
                <a:cubicBezTo>
                  <a:pt x="5981" y="14035"/>
                  <a:pt x="6035" y="13893"/>
                  <a:pt x="6035" y="13737"/>
                </a:cubicBezTo>
                <a:lnTo>
                  <a:pt x="6035" y="11271"/>
                </a:lnTo>
                <a:cubicBezTo>
                  <a:pt x="6035" y="11115"/>
                  <a:pt x="5981" y="10974"/>
                  <a:pt x="5893" y="10871"/>
                </a:cubicBezTo>
                <a:cubicBezTo>
                  <a:pt x="5804" y="10768"/>
                  <a:pt x="5683" y="10705"/>
                  <a:pt x="5549" y="10705"/>
                </a:cubicBezTo>
                <a:lnTo>
                  <a:pt x="3556" y="10705"/>
                </a:lnTo>
                <a:lnTo>
                  <a:pt x="3556" y="8179"/>
                </a:lnTo>
                <a:cubicBezTo>
                  <a:pt x="3556" y="8117"/>
                  <a:pt x="3578" y="8060"/>
                  <a:pt x="3613" y="8019"/>
                </a:cubicBezTo>
                <a:cubicBezTo>
                  <a:pt x="3648" y="7977"/>
                  <a:pt x="3697" y="7951"/>
                  <a:pt x="3750" y="7951"/>
                </a:cubicBezTo>
                <a:lnTo>
                  <a:pt x="10530" y="7951"/>
                </a:lnTo>
                <a:lnTo>
                  <a:pt x="10530" y="10705"/>
                </a:lnTo>
                <a:lnTo>
                  <a:pt x="8513" y="10705"/>
                </a:lnTo>
                <a:cubicBezTo>
                  <a:pt x="8379" y="10705"/>
                  <a:pt x="8258" y="10768"/>
                  <a:pt x="8169" y="10871"/>
                </a:cubicBezTo>
                <a:cubicBezTo>
                  <a:pt x="8081" y="10974"/>
                  <a:pt x="8026" y="11115"/>
                  <a:pt x="8026" y="11271"/>
                </a:cubicBezTo>
                <a:lnTo>
                  <a:pt x="8026" y="13737"/>
                </a:lnTo>
                <a:cubicBezTo>
                  <a:pt x="8026" y="13893"/>
                  <a:pt x="8081" y="14035"/>
                  <a:pt x="8169" y="14137"/>
                </a:cubicBezTo>
                <a:cubicBezTo>
                  <a:pt x="8258" y="14240"/>
                  <a:pt x="8379" y="14304"/>
                  <a:pt x="8513" y="14304"/>
                </a:cubicBezTo>
                <a:lnTo>
                  <a:pt x="10530" y="14304"/>
                </a:lnTo>
                <a:lnTo>
                  <a:pt x="10530" y="17244"/>
                </a:lnTo>
                <a:lnTo>
                  <a:pt x="8890" y="17244"/>
                </a:lnTo>
                <a:cubicBezTo>
                  <a:pt x="8837" y="17244"/>
                  <a:pt x="8788" y="17269"/>
                  <a:pt x="8753" y="17310"/>
                </a:cubicBezTo>
                <a:cubicBezTo>
                  <a:pt x="8718" y="17351"/>
                  <a:pt x="8696" y="17408"/>
                  <a:pt x="8696" y="17470"/>
                </a:cubicBezTo>
                <a:lnTo>
                  <a:pt x="8696" y="19454"/>
                </a:lnTo>
                <a:lnTo>
                  <a:pt x="7790" y="19454"/>
                </a:lnTo>
                <a:cubicBezTo>
                  <a:pt x="7715" y="19454"/>
                  <a:pt x="7646" y="19490"/>
                  <a:pt x="7597" y="19548"/>
                </a:cubicBezTo>
                <a:cubicBezTo>
                  <a:pt x="7547" y="19606"/>
                  <a:pt x="7516" y="19686"/>
                  <a:pt x="7516" y="19773"/>
                </a:cubicBezTo>
                <a:lnTo>
                  <a:pt x="7516" y="21281"/>
                </a:lnTo>
                <a:cubicBezTo>
                  <a:pt x="7516" y="21369"/>
                  <a:pt x="7547" y="21448"/>
                  <a:pt x="7597" y="21506"/>
                </a:cubicBezTo>
                <a:cubicBezTo>
                  <a:pt x="7646" y="21564"/>
                  <a:pt x="7715" y="21600"/>
                  <a:pt x="7790" y="21600"/>
                </a:cubicBezTo>
                <a:lnTo>
                  <a:pt x="10095" y="21600"/>
                </a:lnTo>
                <a:cubicBezTo>
                  <a:pt x="10170" y="21600"/>
                  <a:pt x="10238" y="21564"/>
                  <a:pt x="10287" y="21506"/>
                </a:cubicBezTo>
                <a:cubicBezTo>
                  <a:pt x="10337" y="21448"/>
                  <a:pt x="10367" y="21369"/>
                  <a:pt x="10367" y="21281"/>
                </a:cubicBezTo>
                <a:lnTo>
                  <a:pt x="10367" y="19773"/>
                </a:lnTo>
                <a:cubicBezTo>
                  <a:pt x="10367" y="19686"/>
                  <a:pt x="10337" y="19606"/>
                  <a:pt x="10287" y="19548"/>
                </a:cubicBezTo>
                <a:cubicBezTo>
                  <a:pt x="10238" y="19490"/>
                  <a:pt x="10170" y="19454"/>
                  <a:pt x="10095" y="19454"/>
                </a:cubicBezTo>
                <a:lnTo>
                  <a:pt x="9237" y="19454"/>
                </a:lnTo>
                <a:lnTo>
                  <a:pt x="9237" y="18111"/>
                </a:lnTo>
                <a:cubicBezTo>
                  <a:pt x="9237" y="18049"/>
                  <a:pt x="9258" y="17992"/>
                  <a:pt x="9294" y="17951"/>
                </a:cubicBezTo>
                <a:cubicBezTo>
                  <a:pt x="9329" y="17910"/>
                  <a:pt x="9377" y="17885"/>
                  <a:pt x="9431" y="17885"/>
                </a:cubicBezTo>
                <a:lnTo>
                  <a:pt x="12169" y="17885"/>
                </a:lnTo>
                <a:cubicBezTo>
                  <a:pt x="12223" y="17885"/>
                  <a:pt x="12271" y="17910"/>
                  <a:pt x="12306" y="17951"/>
                </a:cubicBezTo>
                <a:cubicBezTo>
                  <a:pt x="12342" y="17992"/>
                  <a:pt x="12363" y="18049"/>
                  <a:pt x="12363" y="18111"/>
                </a:cubicBezTo>
                <a:lnTo>
                  <a:pt x="12363" y="19454"/>
                </a:lnTo>
                <a:lnTo>
                  <a:pt x="11505" y="19454"/>
                </a:lnTo>
                <a:cubicBezTo>
                  <a:pt x="11430" y="19454"/>
                  <a:pt x="11362" y="19490"/>
                  <a:pt x="11313" y="19548"/>
                </a:cubicBezTo>
                <a:cubicBezTo>
                  <a:pt x="11263" y="19606"/>
                  <a:pt x="11233" y="19686"/>
                  <a:pt x="11233" y="19773"/>
                </a:cubicBezTo>
                <a:lnTo>
                  <a:pt x="11233" y="21281"/>
                </a:lnTo>
                <a:cubicBezTo>
                  <a:pt x="11233" y="21369"/>
                  <a:pt x="11263" y="21448"/>
                  <a:pt x="11313" y="21506"/>
                </a:cubicBezTo>
                <a:cubicBezTo>
                  <a:pt x="11362" y="21564"/>
                  <a:pt x="11430" y="21600"/>
                  <a:pt x="11505" y="21600"/>
                </a:cubicBezTo>
                <a:lnTo>
                  <a:pt x="13810" y="21600"/>
                </a:lnTo>
                <a:cubicBezTo>
                  <a:pt x="13885" y="21600"/>
                  <a:pt x="13954" y="21564"/>
                  <a:pt x="14003" y="21506"/>
                </a:cubicBezTo>
                <a:cubicBezTo>
                  <a:pt x="14053" y="21448"/>
                  <a:pt x="14084" y="21369"/>
                  <a:pt x="14084" y="21281"/>
                </a:cubicBezTo>
                <a:lnTo>
                  <a:pt x="14084" y="19773"/>
                </a:lnTo>
                <a:cubicBezTo>
                  <a:pt x="14084" y="19686"/>
                  <a:pt x="14053" y="19606"/>
                  <a:pt x="14003" y="19548"/>
                </a:cubicBezTo>
                <a:cubicBezTo>
                  <a:pt x="13954" y="19490"/>
                  <a:pt x="13885" y="19454"/>
                  <a:pt x="13810" y="19454"/>
                </a:cubicBezTo>
                <a:lnTo>
                  <a:pt x="12904" y="19454"/>
                </a:lnTo>
                <a:lnTo>
                  <a:pt x="12904" y="17470"/>
                </a:lnTo>
                <a:cubicBezTo>
                  <a:pt x="12904" y="17408"/>
                  <a:pt x="12882" y="17351"/>
                  <a:pt x="12847" y="17310"/>
                </a:cubicBezTo>
                <a:cubicBezTo>
                  <a:pt x="12812" y="17269"/>
                  <a:pt x="12763" y="17244"/>
                  <a:pt x="12710" y="17244"/>
                </a:cubicBezTo>
                <a:lnTo>
                  <a:pt x="11070" y="17244"/>
                </a:lnTo>
                <a:lnTo>
                  <a:pt x="11070" y="14304"/>
                </a:lnTo>
                <a:lnTo>
                  <a:pt x="13087" y="14304"/>
                </a:lnTo>
                <a:cubicBezTo>
                  <a:pt x="13221" y="14304"/>
                  <a:pt x="13342" y="14240"/>
                  <a:pt x="13431" y="14137"/>
                </a:cubicBezTo>
                <a:cubicBezTo>
                  <a:pt x="13519" y="14035"/>
                  <a:pt x="13574" y="13893"/>
                  <a:pt x="13574" y="13737"/>
                </a:cubicBezTo>
                <a:lnTo>
                  <a:pt x="13574" y="11271"/>
                </a:lnTo>
                <a:cubicBezTo>
                  <a:pt x="13574" y="11115"/>
                  <a:pt x="13519" y="10974"/>
                  <a:pt x="13431" y="10871"/>
                </a:cubicBezTo>
                <a:cubicBezTo>
                  <a:pt x="13342" y="10768"/>
                  <a:pt x="13221" y="10705"/>
                  <a:pt x="13087" y="10705"/>
                </a:cubicBezTo>
                <a:lnTo>
                  <a:pt x="11070" y="10705"/>
                </a:lnTo>
                <a:lnTo>
                  <a:pt x="11070" y="7951"/>
                </a:lnTo>
                <a:lnTo>
                  <a:pt x="17850" y="7951"/>
                </a:lnTo>
                <a:cubicBezTo>
                  <a:pt x="17903" y="7951"/>
                  <a:pt x="17952" y="7977"/>
                  <a:pt x="17987" y="8019"/>
                </a:cubicBezTo>
                <a:cubicBezTo>
                  <a:pt x="18022" y="8060"/>
                  <a:pt x="18044" y="8117"/>
                  <a:pt x="18044" y="8179"/>
                </a:cubicBezTo>
                <a:lnTo>
                  <a:pt x="18044" y="10705"/>
                </a:lnTo>
                <a:lnTo>
                  <a:pt x="16051" y="10705"/>
                </a:lnTo>
                <a:cubicBezTo>
                  <a:pt x="15917" y="10705"/>
                  <a:pt x="15796" y="10768"/>
                  <a:pt x="15708" y="10871"/>
                </a:cubicBezTo>
                <a:cubicBezTo>
                  <a:pt x="15619" y="10974"/>
                  <a:pt x="15565" y="11115"/>
                  <a:pt x="15565" y="11271"/>
                </a:cubicBezTo>
                <a:lnTo>
                  <a:pt x="15565" y="13737"/>
                </a:lnTo>
                <a:cubicBezTo>
                  <a:pt x="15565" y="13893"/>
                  <a:pt x="15619" y="14035"/>
                  <a:pt x="15707" y="14137"/>
                </a:cubicBezTo>
                <a:cubicBezTo>
                  <a:pt x="15796" y="14240"/>
                  <a:pt x="15917" y="14304"/>
                  <a:pt x="16051" y="14304"/>
                </a:cubicBezTo>
                <a:lnTo>
                  <a:pt x="18044" y="14304"/>
                </a:lnTo>
                <a:lnTo>
                  <a:pt x="18044" y="17244"/>
                </a:lnTo>
                <a:lnTo>
                  <a:pt x="16430" y="17244"/>
                </a:lnTo>
                <a:cubicBezTo>
                  <a:pt x="16376" y="17244"/>
                  <a:pt x="16328" y="17269"/>
                  <a:pt x="16293" y="17310"/>
                </a:cubicBezTo>
                <a:cubicBezTo>
                  <a:pt x="16257" y="17351"/>
                  <a:pt x="16235" y="17408"/>
                  <a:pt x="16235" y="17470"/>
                </a:cubicBezTo>
                <a:lnTo>
                  <a:pt x="16235" y="19454"/>
                </a:lnTo>
                <a:lnTo>
                  <a:pt x="15353" y="19454"/>
                </a:lnTo>
                <a:cubicBezTo>
                  <a:pt x="15278" y="19454"/>
                  <a:pt x="15210" y="19490"/>
                  <a:pt x="15160" y="19548"/>
                </a:cubicBezTo>
                <a:cubicBezTo>
                  <a:pt x="15110" y="19606"/>
                  <a:pt x="15079" y="19686"/>
                  <a:pt x="15079" y="19773"/>
                </a:cubicBezTo>
                <a:lnTo>
                  <a:pt x="15079" y="21281"/>
                </a:lnTo>
                <a:cubicBezTo>
                  <a:pt x="15079" y="21369"/>
                  <a:pt x="15110" y="21448"/>
                  <a:pt x="15160" y="21506"/>
                </a:cubicBezTo>
                <a:cubicBezTo>
                  <a:pt x="15210" y="21564"/>
                  <a:pt x="15278" y="21600"/>
                  <a:pt x="15353" y="21600"/>
                </a:cubicBezTo>
                <a:lnTo>
                  <a:pt x="17659" y="21600"/>
                </a:lnTo>
                <a:cubicBezTo>
                  <a:pt x="17734" y="21600"/>
                  <a:pt x="17802" y="21564"/>
                  <a:pt x="17851" y="21506"/>
                </a:cubicBezTo>
                <a:cubicBezTo>
                  <a:pt x="17900" y="21448"/>
                  <a:pt x="17931" y="21369"/>
                  <a:pt x="17931" y="21281"/>
                </a:cubicBezTo>
                <a:lnTo>
                  <a:pt x="17931" y="19773"/>
                </a:lnTo>
                <a:cubicBezTo>
                  <a:pt x="17931" y="19686"/>
                  <a:pt x="17900" y="19606"/>
                  <a:pt x="17851" y="19548"/>
                </a:cubicBezTo>
                <a:cubicBezTo>
                  <a:pt x="17802" y="19490"/>
                  <a:pt x="17734" y="19454"/>
                  <a:pt x="17659" y="19454"/>
                </a:cubicBezTo>
                <a:lnTo>
                  <a:pt x="16776" y="19454"/>
                </a:lnTo>
                <a:lnTo>
                  <a:pt x="16776" y="18111"/>
                </a:lnTo>
                <a:cubicBezTo>
                  <a:pt x="16776" y="18049"/>
                  <a:pt x="16798" y="17992"/>
                  <a:pt x="16833" y="17951"/>
                </a:cubicBezTo>
                <a:cubicBezTo>
                  <a:pt x="16869" y="17910"/>
                  <a:pt x="16917" y="17885"/>
                  <a:pt x="16971" y="17885"/>
                </a:cubicBezTo>
                <a:lnTo>
                  <a:pt x="19709" y="17885"/>
                </a:lnTo>
                <a:cubicBezTo>
                  <a:pt x="19762" y="17885"/>
                  <a:pt x="19811" y="17910"/>
                  <a:pt x="19846" y="17951"/>
                </a:cubicBezTo>
                <a:cubicBezTo>
                  <a:pt x="19881" y="17992"/>
                  <a:pt x="19903" y="18049"/>
                  <a:pt x="19903" y="18111"/>
                </a:cubicBezTo>
                <a:lnTo>
                  <a:pt x="19903" y="19454"/>
                </a:lnTo>
                <a:lnTo>
                  <a:pt x="19021" y="19454"/>
                </a:lnTo>
                <a:cubicBezTo>
                  <a:pt x="18946" y="19454"/>
                  <a:pt x="18877" y="19490"/>
                  <a:pt x="18828" y="19548"/>
                </a:cubicBezTo>
                <a:cubicBezTo>
                  <a:pt x="18778" y="19606"/>
                  <a:pt x="18747" y="19686"/>
                  <a:pt x="18747" y="19773"/>
                </a:cubicBezTo>
                <a:lnTo>
                  <a:pt x="18747" y="21281"/>
                </a:lnTo>
                <a:cubicBezTo>
                  <a:pt x="18747" y="21369"/>
                  <a:pt x="18778" y="21448"/>
                  <a:pt x="18828" y="21506"/>
                </a:cubicBezTo>
                <a:cubicBezTo>
                  <a:pt x="18877" y="21564"/>
                  <a:pt x="18946" y="21600"/>
                  <a:pt x="19021" y="21600"/>
                </a:cubicBezTo>
                <a:lnTo>
                  <a:pt x="21326" y="21600"/>
                </a:lnTo>
                <a:cubicBezTo>
                  <a:pt x="21401" y="21600"/>
                  <a:pt x="21470" y="21564"/>
                  <a:pt x="21519" y="21506"/>
                </a:cubicBezTo>
                <a:cubicBezTo>
                  <a:pt x="21569" y="21448"/>
                  <a:pt x="21600" y="21369"/>
                  <a:pt x="21600" y="21281"/>
                </a:cubicBezTo>
                <a:lnTo>
                  <a:pt x="21600" y="19773"/>
                </a:lnTo>
                <a:cubicBezTo>
                  <a:pt x="21600" y="19686"/>
                  <a:pt x="21569" y="19606"/>
                  <a:pt x="21519" y="19548"/>
                </a:cubicBezTo>
                <a:cubicBezTo>
                  <a:pt x="21470" y="19490"/>
                  <a:pt x="21401" y="19454"/>
                  <a:pt x="21326" y="19454"/>
                </a:cubicBezTo>
                <a:lnTo>
                  <a:pt x="20444" y="19454"/>
                </a:lnTo>
                <a:lnTo>
                  <a:pt x="20444" y="17470"/>
                </a:lnTo>
                <a:cubicBezTo>
                  <a:pt x="20444" y="17408"/>
                  <a:pt x="20422" y="17351"/>
                  <a:pt x="20387" y="17310"/>
                </a:cubicBezTo>
                <a:cubicBezTo>
                  <a:pt x="20352" y="17269"/>
                  <a:pt x="20303" y="17244"/>
                  <a:pt x="20250" y="17244"/>
                </a:cubicBezTo>
                <a:lnTo>
                  <a:pt x="18585" y="17244"/>
                </a:lnTo>
                <a:lnTo>
                  <a:pt x="18585" y="14304"/>
                </a:lnTo>
                <a:lnTo>
                  <a:pt x="20626" y="14304"/>
                </a:lnTo>
                <a:cubicBezTo>
                  <a:pt x="20760" y="14304"/>
                  <a:pt x="20882" y="14240"/>
                  <a:pt x="20970" y="14137"/>
                </a:cubicBezTo>
                <a:cubicBezTo>
                  <a:pt x="21058" y="14035"/>
                  <a:pt x="21113" y="13893"/>
                  <a:pt x="21113" y="13737"/>
                </a:cubicBezTo>
                <a:lnTo>
                  <a:pt x="21113" y="11271"/>
                </a:lnTo>
                <a:cubicBezTo>
                  <a:pt x="21113" y="11115"/>
                  <a:pt x="21058" y="10974"/>
                  <a:pt x="20970" y="10871"/>
                </a:cubicBezTo>
                <a:cubicBezTo>
                  <a:pt x="20882" y="10768"/>
                  <a:pt x="20760" y="10705"/>
                  <a:pt x="20626" y="10705"/>
                </a:cubicBezTo>
                <a:lnTo>
                  <a:pt x="18585" y="10705"/>
                </a:lnTo>
                <a:lnTo>
                  <a:pt x="18585" y="7550"/>
                </a:lnTo>
                <a:cubicBezTo>
                  <a:pt x="18585" y="7488"/>
                  <a:pt x="18563" y="7431"/>
                  <a:pt x="18528" y="7389"/>
                </a:cubicBezTo>
                <a:cubicBezTo>
                  <a:pt x="18493" y="7348"/>
                  <a:pt x="18444" y="7322"/>
                  <a:pt x="18390" y="7322"/>
                </a:cubicBezTo>
                <a:lnTo>
                  <a:pt x="11070" y="7322"/>
                </a:lnTo>
                <a:lnTo>
                  <a:pt x="11070" y="4181"/>
                </a:lnTo>
                <a:lnTo>
                  <a:pt x="13626" y="4181"/>
                </a:lnTo>
                <a:cubicBezTo>
                  <a:pt x="13760" y="4181"/>
                  <a:pt x="13881" y="4117"/>
                  <a:pt x="13970" y="4015"/>
                </a:cubicBezTo>
                <a:cubicBezTo>
                  <a:pt x="14058" y="3912"/>
                  <a:pt x="14113" y="3771"/>
                  <a:pt x="14113" y="3615"/>
                </a:cubicBezTo>
                <a:lnTo>
                  <a:pt x="14113" y="566"/>
                </a:lnTo>
                <a:cubicBezTo>
                  <a:pt x="14113" y="411"/>
                  <a:pt x="14058" y="269"/>
                  <a:pt x="13970" y="166"/>
                </a:cubicBezTo>
                <a:cubicBezTo>
                  <a:pt x="13881" y="64"/>
                  <a:pt x="13760" y="0"/>
                  <a:pt x="13626" y="0"/>
                </a:cubicBezTo>
                <a:lnTo>
                  <a:pt x="7974" y="0"/>
                </a:lnTo>
                <a:close/>
              </a:path>
            </a:pathLst>
          </a:custGeom>
          <a:solidFill>
            <a:srgbClr val="AD976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4" name="Pénzérmék"/>
          <p:cNvSpPr/>
          <p:nvPr/>
        </p:nvSpPr>
        <p:spPr>
          <a:xfrm>
            <a:off x="6370311" y="2999852"/>
            <a:ext cx="1911961" cy="1917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AD976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1" animBg="1" advAuto="0"/>
      <p:bldP spid="491" grpId="2" animBg="1" advAuto="0"/>
      <p:bldP spid="499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Csoportosítás"/>
          <p:cNvGrpSpPr/>
          <p:nvPr/>
        </p:nvGrpSpPr>
        <p:grpSpPr>
          <a:xfrm>
            <a:off x="2822843" y="5152754"/>
            <a:ext cx="26854339" cy="7740090"/>
            <a:chOff x="0" y="0"/>
            <a:chExt cx="26854337" cy="7740088"/>
          </a:xfrm>
        </p:grpSpPr>
        <p:pic>
          <p:nvPicPr>
            <p:cNvPr id="508" name="struktura6.gif" descr="struktura6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304" y="5813"/>
              <a:ext cx="26809705" cy="76962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509" name="sr.gif" descr="sr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59712" y="0"/>
              <a:ext cx="4140202" cy="3105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sa6000.gif" descr="sa6000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4634937"/>
              <a:ext cx="4140201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sa6000.gif" descr="sa6000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21213" y="4634937"/>
              <a:ext cx="4140203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sa6000.gif" descr="sa6000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242429" y="4634937"/>
              <a:ext cx="4140202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3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522506" y="4622237"/>
              <a:ext cx="4140202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770720" y="4622237"/>
              <a:ext cx="4140203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5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714136" y="4596837"/>
              <a:ext cx="4140202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9" name="Csoportosítás"/>
          <p:cNvGrpSpPr/>
          <p:nvPr/>
        </p:nvGrpSpPr>
        <p:grpSpPr>
          <a:xfrm>
            <a:off x="6308733" y="5506084"/>
            <a:ext cx="7842621" cy="1659467"/>
            <a:chOff x="0" y="0"/>
            <a:chExt cx="7842620" cy="1659465"/>
          </a:xfrm>
        </p:grpSpPr>
        <p:sp>
          <p:nvSpPr>
            <p:cNvPr id="517" name="150 EUR"/>
            <p:cNvSpPr txBox="1"/>
            <p:nvPr/>
          </p:nvSpPr>
          <p:spPr>
            <a:xfrm>
              <a:off x="0" y="-1"/>
              <a:ext cx="5301340" cy="1659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100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150 EUR</a:t>
              </a:r>
            </a:p>
          </p:txBody>
        </p:sp>
        <p:sp>
          <p:nvSpPr>
            <p:cNvPr id="518" name="Vonal"/>
            <p:cNvSpPr/>
            <p:nvPr/>
          </p:nvSpPr>
          <p:spPr>
            <a:xfrm flipH="1" flipV="1">
              <a:off x="5025655" y="1043586"/>
              <a:ext cx="2816966" cy="2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20" name="Vonal"/>
          <p:cNvSpPr/>
          <p:nvPr/>
        </p:nvSpPr>
        <p:spPr>
          <a:xfrm flipV="1">
            <a:off x="15587060" y="11092697"/>
            <a:ext cx="2" cy="5672592"/>
          </a:xfrm>
          <a:prstGeom prst="line">
            <a:avLst/>
          </a:prstGeom>
          <a:ln w="127000" cap="rnd">
            <a:solidFill>
              <a:srgbClr val="AD976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23" name="Csoportosítás"/>
          <p:cNvGrpSpPr/>
          <p:nvPr/>
        </p:nvGrpSpPr>
        <p:grpSpPr>
          <a:xfrm>
            <a:off x="6442969" y="10943313"/>
            <a:ext cx="4179986" cy="7516598"/>
            <a:chOff x="0" y="-1"/>
            <a:chExt cx="4179985" cy="7516597"/>
          </a:xfrm>
        </p:grpSpPr>
        <p:sp>
          <p:nvSpPr>
            <p:cNvPr id="521" name="Vonal"/>
            <p:cNvSpPr/>
            <p:nvPr/>
          </p:nvSpPr>
          <p:spPr>
            <a:xfrm flipV="1">
              <a:off x="341" y="-2"/>
              <a:ext cx="2" cy="7516599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2" name="Vonal"/>
            <p:cNvSpPr/>
            <p:nvPr/>
          </p:nvSpPr>
          <p:spPr>
            <a:xfrm flipH="1">
              <a:off x="0" y="7147722"/>
              <a:ext cx="4179986" cy="2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6" name="Csoportosítás"/>
          <p:cNvGrpSpPr/>
          <p:nvPr/>
        </p:nvGrpSpPr>
        <p:grpSpPr>
          <a:xfrm>
            <a:off x="21872120" y="10943313"/>
            <a:ext cx="2906770" cy="7516598"/>
            <a:chOff x="0" y="-1"/>
            <a:chExt cx="2906768" cy="7516597"/>
          </a:xfrm>
        </p:grpSpPr>
        <p:sp>
          <p:nvSpPr>
            <p:cNvPr id="524" name="Vonal"/>
            <p:cNvSpPr/>
            <p:nvPr/>
          </p:nvSpPr>
          <p:spPr>
            <a:xfrm flipV="1">
              <a:off x="2706290" y="-2"/>
              <a:ext cx="2" cy="7516599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5" name="Vonal"/>
            <p:cNvSpPr/>
            <p:nvPr/>
          </p:nvSpPr>
          <p:spPr>
            <a:xfrm>
              <a:off x="0" y="7147721"/>
              <a:ext cx="2906769" cy="3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9" name="Csoportosítás"/>
          <p:cNvGrpSpPr/>
          <p:nvPr/>
        </p:nvGrpSpPr>
        <p:grpSpPr>
          <a:xfrm>
            <a:off x="10719016" y="16828954"/>
            <a:ext cx="11073969" cy="2574971"/>
            <a:chOff x="0" y="0"/>
            <a:chExt cx="11073967" cy="2574969"/>
          </a:xfrm>
        </p:grpSpPr>
        <p:sp>
          <p:nvSpPr>
            <p:cNvPr id="527" name="Négyszög"/>
            <p:cNvSpPr/>
            <p:nvPr/>
          </p:nvSpPr>
          <p:spPr>
            <a:xfrm>
              <a:off x="-1" y="0"/>
              <a:ext cx="11073968" cy="2574970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8" name="ELÉRTE A 6000 CSOPORT PONTOT…"/>
            <p:cNvSpPr txBox="1"/>
            <p:nvPr/>
          </p:nvSpPr>
          <p:spPr>
            <a:xfrm>
              <a:off x="541028" y="470451"/>
              <a:ext cx="9991908" cy="1659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000"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Ο ΚΑΘΕΝΑΣ ΦΤΑΝΕΙ ΤΟΥΣ 6000</a:t>
              </a:r>
            </a:p>
            <a:p>
              <a:pPr>
                <a:defRPr sz="5000"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ΟΜΑΔΙΚΟΥΣ ΠΟΝΤΟΥΣ (PGPV)</a:t>
              </a:r>
            </a:p>
          </p:txBody>
        </p:sp>
      </p:grpSp>
      <p:grpSp>
        <p:nvGrpSpPr>
          <p:cNvPr id="541" name="Csoportosítás"/>
          <p:cNvGrpSpPr/>
          <p:nvPr/>
        </p:nvGrpSpPr>
        <p:grpSpPr>
          <a:xfrm>
            <a:off x="2832289" y="282103"/>
            <a:ext cx="26771226" cy="3289182"/>
            <a:chOff x="-1" y="0"/>
            <a:chExt cx="26771224" cy="3289180"/>
          </a:xfrm>
        </p:grpSpPr>
        <p:grpSp>
          <p:nvGrpSpPr>
            <p:cNvPr id="536" name="Csoportosítás"/>
            <p:cNvGrpSpPr/>
            <p:nvPr/>
          </p:nvGrpSpPr>
          <p:grpSpPr>
            <a:xfrm>
              <a:off x="-2" y="636691"/>
              <a:ext cx="26771225" cy="2652490"/>
              <a:chOff x="-1" y="0"/>
              <a:chExt cx="26771224" cy="2652489"/>
            </a:xfrm>
          </p:grpSpPr>
          <p:sp>
            <p:nvSpPr>
              <p:cNvPr id="530" name="Alakzat"/>
              <p:cNvSpPr/>
              <p:nvPr/>
            </p:nvSpPr>
            <p:spPr>
              <a:xfrm rot="18900000">
                <a:off x="24565111" y="445527"/>
                <a:ext cx="1827986" cy="1826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34" name="Csoportosítás"/>
              <p:cNvGrpSpPr/>
              <p:nvPr/>
            </p:nvGrpSpPr>
            <p:grpSpPr>
              <a:xfrm>
                <a:off x="-2" y="0"/>
                <a:ext cx="24155842" cy="2652490"/>
                <a:chOff x="-1" y="0"/>
                <a:chExt cx="24155840" cy="2652489"/>
              </a:xfrm>
            </p:grpSpPr>
            <p:sp>
              <p:nvSpPr>
                <p:cNvPr id="531" name="Négyszög"/>
                <p:cNvSpPr/>
                <p:nvPr/>
              </p:nvSpPr>
              <p:spPr>
                <a:xfrm>
                  <a:off x="2618384" y="0"/>
                  <a:ext cx="21537455" cy="2584386"/>
                </a:xfrm>
                <a:prstGeom prst="rect">
                  <a:avLst/>
                </a:prstGeom>
                <a:solidFill>
                  <a:srgbClr val="142F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4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2" name="Alakzat"/>
                <p:cNvSpPr/>
                <p:nvPr/>
              </p:nvSpPr>
              <p:spPr>
                <a:xfrm rot="8100000">
                  <a:off x="1076629" y="444466"/>
                  <a:ext cx="1830110" cy="1828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11870" y="9901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97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4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3" name="Alakzat"/>
                <p:cNvSpPr/>
                <p:nvPr/>
              </p:nvSpPr>
              <p:spPr>
                <a:xfrm rot="8100000">
                  <a:off x="378565" y="444466"/>
                  <a:ext cx="1830110" cy="1828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11870" y="9901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97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4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35" name="Alakzat"/>
              <p:cNvSpPr/>
              <p:nvPr/>
            </p:nvSpPr>
            <p:spPr>
              <a:xfrm rot="18900000">
                <a:off x="23938103" y="445454"/>
                <a:ext cx="1827986" cy="1826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37" name="MOBILTELEFON ÖSZTÖNZŐ"/>
            <p:cNvSpPr txBox="1"/>
            <p:nvPr/>
          </p:nvSpPr>
          <p:spPr>
            <a:xfrm>
              <a:off x="5740447" y="1735059"/>
              <a:ext cx="14974797" cy="1265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74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ΚΙΝΗΤΡΟ ΚΙΝΗΤΟΥ ΤΗΛΕΦΩΝΟΥ</a:t>
              </a:r>
            </a:p>
          </p:txBody>
        </p:sp>
        <p:grpSp>
          <p:nvGrpSpPr>
            <p:cNvPr id="540" name="Csoportosítás"/>
            <p:cNvGrpSpPr/>
            <p:nvPr/>
          </p:nvGrpSpPr>
          <p:grpSpPr>
            <a:xfrm>
              <a:off x="12505302" y="-1"/>
              <a:ext cx="1836817" cy="1836817"/>
              <a:chOff x="0" y="0"/>
              <a:chExt cx="1836815" cy="1836815"/>
            </a:xfrm>
          </p:grpSpPr>
          <p:sp>
            <p:nvSpPr>
              <p:cNvPr id="538" name="Kör"/>
              <p:cNvSpPr/>
              <p:nvPr/>
            </p:nvSpPr>
            <p:spPr>
              <a:xfrm>
                <a:off x="0" y="0"/>
                <a:ext cx="1836817" cy="1836817"/>
              </a:xfrm>
              <a:prstGeom prst="ellipse">
                <a:avLst/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539" name="phone.gif" descr="phone.g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04642" y="208032"/>
                <a:ext cx="1427529" cy="14207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Csoportosítás"/>
          <p:cNvGrpSpPr/>
          <p:nvPr/>
        </p:nvGrpSpPr>
        <p:grpSpPr>
          <a:xfrm>
            <a:off x="2765656" y="5146421"/>
            <a:ext cx="26919237" cy="7713629"/>
            <a:chOff x="1" y="0"/>
            <a:chExt cx="26919236" cy="7713628"/>
          </a:xfrm>
        </p:grpSpPr>
        <p:pic>
          <p:nvPicPr>
            <p:cNvPr id="545" name="struktura7.gif" descr="struktura7.gi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1" r="141"/>
            <a:stretch>
              <a:fillRect/>
            </a:stretch>
          </p:blipFill>
          <p:spPr>
            <a:xfrm>
              <a:off x="85495" y="0"/>
              <a:ext cx="26809701" cy="76962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546" name="sr.gif" descr="sr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83876" y="2175"/>
              <a:ext cx="4140202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7" name="distributor.gif" descr="distributor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785910" y="4608476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8" name="srphone2.gif" descr="srphone2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" y="4608476"/>
              <a:ext cx="4140201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srphone2.gif" descr="srphone2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547363" y="4608476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srphone2.gif" descr="srphone2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41237" y="4608476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srphone2.gif" descr="srphone2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282474" y="4608476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srphone2.gif" descr="srphone2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779035" y="4608476"/>
              <a:ext cx="4140203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4" name="Vonal"/>
          <p:cNvSpPr/>
          <p:nvPr/>
        </p:nvSpPr>
        <p:spPr>
          <a:xfrm flipV="1">
            <a:off x="15587060" y="11092697"/>
            <a:ext cx="2" cy="5672592"/>
          </a:xfrm>
          <a:prstGeom prst="line">
            <a:avLst/>
          </a:prstGeom>
          <a:ln w="127000" cap="rnd">
            <a:solidFill>
              <a:srgbClr val="AD976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5" name="Vonal"/>
          <p:cNvSpPr/>
          <p:nvPr/>
        </p:nvSpPr>
        <p:spPr>
          <a:xfrm flipV="1">
            <a:off x="11007735" y="11091844"/>
            <a:ext cx="2" cy="5674299"/>
          </a:xfrm>
          <a:prstGeom prst="line">
            <a:avLst/>
          </a:prstGeom>
          <a:ln w="127000" cap="rnd">
            <a:solidFill>
              <a:srgbClr val="AD9766"/>
            </a:solidFill>
            <a:custDash>
              <a:ds d="100000" sp="200000"/>
            </a:custDash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58" name="Csoportosítás"/>
          <p:cNvGrpSpPr/>
          <p:nvPr/>
        </p:nvGrpSpPr>
        <p:grpSpPr>
          <a:xfrm>
            <a:off x="21876345" y="11007325"/>
            <a:ext cx="2745157" cy="6611868"/>
            <a:chOff x="0" y="0"/>
            <a:chExt cx="2745155" cy="6611866"/>
          </a:xfrm>
        </p:grpSpPr>
        <p:sp>
          <p:nvSpPr>
            <p:cNvPr id="556" name="Vonal"/>
            <p:cNvSpPr/>
            <p:nvPr/>
          </p:nvSpPr>
          <p:spPr>
            <a:xfrm flipV="1">
              <a:off x="2707215" y="0"/>
              <a:ext cx="2" cy="6611867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57" name="Vonal"/>
            <p:cNvSpPr/>
            <p:nvPr/>
          </p:nvSpPr>
          <p:spPr>
            <a:xfrm>
              <a:off x="0" y="6232016"/>
              <a:ext cx="2745156" cy="3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9" name="Négyszög"/>
          <p:cNvSpPr/>
          <p:nvPr/>
        </p:nvSpPr>
        <p:spPr>
          <a:xfrm>
            <a:off x="10719017" y="16828954"/>
            <a:ext cx="11073966" cy="2574970"/>
          </a:xfrm>
          <a:prstGeom prst="rect">
            <a:avLst/>
          </a:pr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MEGKAPTA…"/>
          <p:cNvSpPr txBox="1"/>
          <p:nvPr/>
        </p:nvSpPr>
        <p:spPr>
          <a:xfrm>
            <a:off x="11912875" y="17286705"/>
            <a:ext cx="8686250" cy="1659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/>
          <a:p>
            <a:pPr>
              <a:defRPr sz="5000">
                <a:solidFill>
                  <a:srgbClr val="AD9766"/>
                </a:solidFill>
                <a:latin typeface="Proxima Nova Alt Regular"/>
                <a:ea typeface="Proxima Nova Alt Regular"/>
                <a:cs typeface="Proxima Nova Alt Regular"/>
                <a:sym typeface="Proxima Nova Alt Regular"/>
              </a:defRPr>
            </a:pPr>
            <a:r>
              <a:t>ΕΧΟΥΝ ΠΑΡΕΙ ΤΟ ΚΙΝΗΤΡΟ </a:t>
            </a:r>
            <a:br/>
            <a:r>
              <a:t>ΚΙΝΗΤΟΥ ΤΗΛΕΦΩΝΟΥ</a:t>
            </a:r>
          </a:p>
        </p:txBody>
      </p:sp>
      <p:grpSp>
        <p:nvGrpSpPr>
          <p:cNvPr id="563" name="Csoportosítás"/>
          <p:cNvGrpSpPr/>
          <p:nvPr/>
        </p:nvGrpSpPr>
        <p:grpSpPr>
          <a:xfrm>
            <a:off x="21889045" y="10943313"/>
            <a:ext cx="7191850" cy="8419100"/>
            <a:chOff x="0" y="0"/>
            <a:chExt cx="7191848" cy="8419098"/>
          </a:xfrm>
        </p:grpSpPr>
        <p:sp>
          <p:nvSpPr>
            <p:cNvPr id="561" name="Vonal"/>
            <p:cNvSpPr/>
            <p:nvPr/>
          </p:nvSpPr>
          <p:spPr>
            <a:xfrm flipV="1">
              <a:off x="7191847" y="-1"/>
              <a:ext cx="2" cy="8419100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62" name="Vonal"/>
            <p:cNvSpPr/>
            <p:nvPr/>
          </p:nvSpPr>
          <p:spPr>
            <a:xfrm>
              <a:off x="0" y="8048482"/>
              <a:ext cx="7177911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66" name="Csoportosítás"/>
          <p:cNvGrpSpPr/>
          <p:nvPr/>
        </p:nvGrpSpPr>
        <p:grpSpPr>
          <a:xfrm>
            <a:off x="6443311" y="11121114"/>
            <a:ext cx="4192342" cy="7345183"/>
            <a:chOff x="0" y="0"/>
            <a:chExt cx="4192341" cy="7345181"/>
          </a:xfrm>
        </p:grpSpPr>
        <p:sp>
          <p:nvSpPr>
            <p:cNvPr id="564" name="Vonal"/>
            <p:cNvSpPr/>
            <p:nvPr/>
          </p:nvSpPr>
          <p:spPr>
            <a:xfrm flipV="1">
              <a:off x="-1" y="0"/>
              <a:ext cx="2" cy="7345182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65" name="Vonal"/>
            <p:cNvSpPr/>
            <p:nvPr/>
          </p:nvSpPr>
          <p:spPr>
            <a:xfrm flipH="1">
              <a:off x="12356" y="6995323"/>
              <a:ext cx="4179985" cy="2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69" name="Csoportosítás"/>
          <p:cNvGrpSpPr/>
          <p:nvPr/>
        </p:nvGrpSpPr>
        <p:grpSpPr>
          <a:xfrm>
            <a:off x="18467626" y="5719936"/>
            <a:ext cx="7785125" cy="1659467"/>
            <a:chOff x="0" y="0"/>
            <a:chExt cx="7785124" cy="1659465"/>
          </a:xfrm>
        </p:grpSpPr>
        <p:sp>
          <p:nvSpPr>
            <p:cNvPr id="567" name="Vonal"/>
            <p:cNvSpPr/>
            <p:nvPr/>
          </p:nvSpPr>
          <p:spPr>
            <a:xfrm>
              <a:off x="0" y="1007533"/>
              <a:ext cx="2268120" cy="2"/>
            </a:xfrm>
            <a:prstGeom prst="line">
              <a:avLst/>
            </a:prstGeom>
            <a:noFill/>
            <a:ln w="127000" cap="rnd">
              <a:solidFill>
                <a:srgbClr val="152F3A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68" name="1000 EUR"/>
            <p:cNvSpPr txBox="1"/>
            <p:nvPr/>
          </p:nvSpPr>
          <p:spPr>
            <a:xfrm>
              <a:off x="1777470" y="-1"/>
              <a:ext cx="6007655" cy="1659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10000">
                  <a:solidFill>
                    <a:srgbClr val="AD9766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1000 EUR</a:t>
              </a:r>
            </a:p>
          </p:txBody>
        </p:sp>
      </p:grpSp>
      <p:grpSp>
        <p:nvGrpSpPr>
          <p:cNvPr id="580" name="Csoportosítás"/>
          <p:cNvGrpSpPr/>
          <p:nvPr/>
        </p:nvGrpSpPr>
        <p:grpSpPr>
          <a:xfrm>
            <a:off x="2869265" y="280921"/>
            <a:ext cx="26773471" cy="3215769"/>
            <a:chOff x="-1" y="0"/>
            <a:chExt cx="26773469" cy="3215767"/>
          </a:xfrm>
        </p:grpSpPr>
        <p:grpSp>
          <p:nvGrpSpPr>
            <p:cNvPr id="575" name="Csoportosítás"/>
            <p:cNvGrpSpPr/>
            <p:nvPr/>
          </p:nvGrpSpPr>
          <p:grpSpPr>
            <a:xfrm>
              <a:off x="-2" y="628398"/>
              <a:ext cx="26773472" cy="2587370"/>
              <a:chOff x="-1" y="0"/>
              <a:chExt cx="26773470" cy="2587369"/>
            </a:xfrm>
          </p:grpSpPr>
          <p:sp>
            <p:nvSpPr>
              <p:cNvPr id="570" name="Négyszög"/>
              <p:cNvSpPr/>
              <p:nvPr/>
            </p:nvSpPr>
            <p:spPr>
              <a:xfrm>
                <a:off x="2619725" y="1555"/>
                <a:ext cx="21534016" cy="2584387"/>
              </a:xfrm>
              <a:prstGeom prst="rect">
                <a:avLst/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1" name="Alakzat"/>
              <p:cNvSpPr/>
              <p:nvPr/>
            </p:nvSpPr>
            <p:spPr>
              <a:xfrm rot="18900000">
                <a:off x="23937783" y="379347"/>
                <a:ext cx="1830111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2" name="Alakzat"/>
              <p:cNvSpPr/>
              <p:nvPr/>
            </p:nvSpPr>
            <p:spPr>
              <a:xfrm rot="8100000">
                <a:off x="1076628" y="379219"/>
                <a:ext cx="1830110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3" name="Alakzat"/>
              <p:cNvSpPr/>
              <p:nvPr/>
            </p:nvSpPr>
            <p:spPr>
              <a:xfrm rot="18900000">
                <a:off x="24564793" y="379347"/>
                <a:ext cx="1830110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4" name="Alakzat"/>
              <p:cNvSpPr/>
              <p:nvPr/>
            </p:nvSpPr>
            <p:spPr>
              <a:xfrm rot="8100000">
                <a:off x="378564" y="379347"/>
                <a:ext cx="1830110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76" name="KÉSZPÉNZJUTALOM UTAZÁSRA"/>
            <p:cNvSpPr txBox="1"/>
            <p:nvPr/>
          </p:nvSpPr>
          <p:spPr>
            <a:xfrm>
              <a:off x="5952336" y="1721390"/>
              <a:ext cx="14868795" cy="1265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7400">
                  <a:solidFill>
                    <a:srgbClr val="152F3A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ΚΙΝΗΤΡΟ ΜΕΤΡΗΤΩΝ ΓΙΑ ΤΑΞΙΔΙ</a:t>
              </a:r>
            </a:p>
          </p:txBody>
        </p:sp>
        <p:grpSp>
          <p:nvGrpSpPr>
            <p:cNvPr id="579" name="Csoportosítás"/>
            <p:cNvGrpSpPr/>
            <p:nvPr/>
          </p:nvGrpSpPr>
          <p:grpSpPr>
            <a:xfrm>
              <a:off x="12465982" y="-1"/>
              <a:ext cx="1841503" cy="1841501"/>
              <a:chOff x="0" y="0"/>
              <a:chExt cx="1841501" cy="1841500"/>
            </a:xfrm>
          </p:grpSpPr>
          <p:sp>
            <p:nvSpPr>
              <p:cNvPr id="577" name="Kör"/>
              <p:cNvSpPr/>
              <p:nvPr/>
            </p:nvSpPr>
            <p:spPr>
              <a:xfrm>
                <a:off x="0" y="-1"/>
                <a:ext cx="1841502" cy="1841501"/>
              </a:xfrm>
              <a:prstGeom prst="ellipse">
                <a:avLst/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578" name="money.gif" descr="money.g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20000">
                <a:off x="133501" y="145139"/>
                <a:ext cx="1574545" cy="15511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Csoportosítás"/>
          <p:cNvGrpSpPr/>
          <p:nvPr/>
        </p:nvGrpSpPr>
        <p:grpSpPr>
          <a:xfrm>
            <a:off x="9799306" y="5401324"/>
            <a:ext cx="12913390" cy="12913389"/>
            <a:chOff x="0" y="0"/>
            <a:chExt cx="12913388" cy="12913388"/>
          </a:xfrm>
        </p:grpSpPr>
        <p:sp>
          <p:nvSpPr>
            <p:cNvPr id="584" name="Kör"/>
            <p:cNvSpPr/>
            <p:nvPr/>
          </p:nvSpPr>
          <p:spPr>
            <a:xfrm>
              <a:off x="-1" y="-1"/>
              <a:ext cx="12913389" cy="12913390"/>
            </a:xfrm>
            <a:prstGeom prst="ellipse">
              <a:avLst/>
            </a:prstGeom>
            <a:solidFill>
              <a:srgbClr val="FFFFFF"/>
            </a:solidFill>
            <a:ln w="88900" cap="flat">
              <a:solidFill>
                <a:srgbClr val="9FC8DE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85" name="canstockphoto10007730.jpg" descr="canstockphoto1000773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45764" y="2551091"/>
              <a:ext cx="10160004" cy="762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7" name="Csoportosítás"/>
          <p:cNvGrpSpPr/>
          <p:nvPr/>
        </p:nvGrpSpPr>
        <p:grpSpPr>
          <a:xfrm>
            <a:off x="1741860" y="281860"/>
            <a:ext cx="29028281" cy="3215705"/>
            <a:chOff x="-2" y="0"/>
            <a:chExt cx="29028280" cy="3215703"/>
          </a:xfrm>
        </p:grpSpPr>
        <p:grpSp>
          <p:nvGrpSpPr>
            <p:cNvPr id="592" name="Csoportosítás"/>
            <p:cNvGrpSpPr/>
            <p:nvPr/>
          </p:nvGrpSpPr>
          <p:grpSpPr>
            <a:xfrm>
              <a:off x="-2" y="628334"/>
              <a:ext cx="29028281" cy="2587370"/>
              <a:chOff x="-1" y="0"/>
              <a:chExt cx="29028280" cy="2587369"/>
            </a:xfrm>
          </p:grpSpPr>
          <p:sp>
            <p:nvSpPr>
              <p:cNvPr id="587" name="Négyszög"/>
              <p:cNvSpPr/>
              <p:nvPr/>
            </p:nvSpPr>
            <p:spPr>
              <a:xfrm>
                <a:off x="2619726" y="1555"/>
                <a:ext cx="23944276" cy="2584387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8" name="Alakzat"/>
              <p:cNvSpPr/>
              <p:nvPr/>
            </p:nvSpPr>
            <p:spPr>
              <a:xfrm rot="18900000">
                <a:off x="26188897" y="379347"/>
                <a:ext cx="1830110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9" name="Alakzat"/>
              <p:cNvSpPr/>
              <p:nvPr/>
            </p:nvSpPr>
            <p:spPr>
              <a:xfrm rot="8100000">
                <a:off x="1076628" y="379219"/>
                <a:ext cx="1830110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0" name="Alakzat"/>
              <p:cNvSpPr/>
              <p:nvPr/>
            </p:nvSpPr>
            <p:spPr>
              <a:xfrm rot="18900000">
                <a:off x="26819603" y="379347"/>
                <a:ext cx="1830110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1" name="Alakzat"/>
              <p:cNvSpPr/>
              <p:nvPr/>
            </p:nvSpPr>
            <p:spPr>
              <a:xfrm rot="8100000">
                <a:off x="378564" y="379347"/>
                <a:ext cx="1830110" cy="1828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93" name="ITSI - JUTALOMUTAZÁS SZEMINÁRIUMMAL"/>
            <p:cNvSpPr txBox="1"/>
            <p:nvPr/>
          </p:nvSpPr>
          <p:spPr>
            <a:xfrm>
              <a:off x="6504526" y="1719988"/>
              <a:ext cx="16019223" cy="1265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7400">
                  <a:solidFill>
                    <a:srgbClr val="152F3A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ITSI – ΚΙΝΗΤΡΟ ΕΤΗΣΙΟΥ ΤΑΞΙΔΙΟΥ</a:t>
              </a:r>
            </a:p>
          </p:txBody>
        </p:sp>
        <p:grpSp>
          <p:nvGrpSpPr>
            <p:cNvPr id="596" name="Csoportosítás"/>
            <p:cNvGrpSpPr/>
            <p:nvPr/>
          </p:nvGrpSpPr>
          <p:grpSpPr>
            <a:xfrm>
              <a:off x="13593387" y="-1"/>
              <a:ext cx="1841503" cy="1841501"/>
              <a:chOff x="0" y="0"/>
              <a:chExt cx="1841501" cy="1841500"/>
            </a:xfrm>
          </p:grpSpPr>
          <p:sp>
            <p:nvSpPr>
              <p:cNvPr id="594" name="Kör"/>
              <p:cNvSpPr/>
              <p:nvPr/>
            </p:nvSpPr>
            <p:spPr>
              <a:xfrm>
                <a:off x="0" y="-1"/>
                <a:ext cx="1841502" cy="1841501"/>
              </a:xfrm>
              <a:prstGeom prst="ellipse">
                <a:avLst/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5" name="2%"/>
              <p:cNvSpPr txBox="1"/>
              <p:nvPr/>
            </p:nvSpPr>
            <p:spPr>
              <a:xfrm>
                <a:off x="167513" y="224367"/>
                <a:ext cx="1506471" cy="12657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7400">
                    <a:solidFill>
                      <a:srgbClr val="FFFFFF"/>
                    </a:solidFill>
                    <a:latin typeface="Proxima Nova Regular"/>
                    <a:ea typeface="Proxima Nova Regular"/>
                    <a:cs typeface="Proxima Nova Regular"/>
                    <a:sym typeface="Proxima Nova Regular"/>
                  </a:defRPr>
                </a:lvl1pPr>
              </a:lstStyle>
              <a:p>
                <a:r>
                  <a:t>2%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Csoportosítás"/>
          <p:cNvGrpSpPr/>
          <p:nvPr/>
        </p:nvGrpSpPr>
        <p:grpSpPr>
          <a:xfrm>
            <a:off x="3005860" y="999896"/>
            <a:ext cx="26770517" cy="2585685"/>
            <a:chOff x="0" y="-1"/>
            <a:chExt cx="26770515" cy="2585683"/>
          </a:xfrm>
        </p:grpSpPr>
        <p:sp>
          <p:nvSpPr>
            <p:cNvPr id="601" name="Négyszög"/>
            <p:cNvSpPr/>
            <p:nvPr/>
          </p:nvSpPr>
          <p:spPr>
            <a:xfrm>
              <a:off x="5136" y="-2"/>
              <a:ext cx="26756151" cy="2585684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2" name="Alakzat"/>
            <p:cNvSpPr/>
            <p:nvPr/>
          </p:nvSpPr>
          <p:spPr>
            <a:xfrm>
              <a:off x="0" y="-2"/>
              <a:ext cx="4450332" cy="258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1870" y="9901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3" name="Alakzat"/>
            <p:cNvSpPr/>
            <p:nvPr/>
          </p:nvSpPr>
          <p:spPr>
            <a:xfrm rot="10800000">
              <a:off x="22320183" y="-1"/>
              <a:ext cx="4450333" cy="258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1870" y="9901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05" name="Földgömb: Afrika"/>
          <p:cNvSpPr/>
          <p:nvPr/>
        </p:nvSpPr>
        <p:spPr>
          <a:xfrm>
            <a:off x="2733023" y="5161083"/>
            <a:ext cx="7004775" cy="70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9408"/>
                  <a:pt x="21326" y="8082"/>
                  <a:pt x="20844" y="6859"/>
                </a:cubicBezTo>
                <a:cubicBezTo>
                  <a:pt x="19265" y="2850"/>
                  <a:pt x="15363" y="0"/>
                  <a:pt x="10800" y="0"/>
                </a:cubicBezTo>
                <a:close/>
                <a:moveTo>
                  <a:pt x="10800" y="54"/>
                </a:moveTo>
                <a:cubicBezTo>
                  <a:pt x="11360" y="54"/>
                  <a:pt x="11907" y="110"/>
                  <a:pt x="12445" y="194"/>
                </a:cubicBezTo>
                <a:lnTo>
                  <a:pt x="12502" y="207"/>
                </a:lnTo>
                <a:lnTo>
                  <a:pt x="12552" y="214"/>
                </a:lnTo>
                <a:lnTo>
                  <a:pt x="12687" y="237"/>
                </a:lnTo>
                <a:lnTo>
                  <a:pt x="12773" y="251"/>
                </a:lnTo>
                <a:lnTo>
                  <a:pt x="12852" y="261"/>
                </a:lnTo>
                <a:lnTo>
                  <a:pt x="12849" y="256"/>
                </a:lnTo>
                <a:lnTo>
                  <a:pt x="12741" y="236"/>
                </a:lnTo>
                <a:cubicBezTo>
                  <a:pt x="12757" y="239"/>
                  <a:pt x="12774" y="239"/>
                  <a:pt x="12790" y="242"/>
                </a:cubicBezTo>
                <a:lnTo>
                  <a:pt x="12796" y="244"/>
                </a:lnTo>
                <a:lnTo>
                  <a:pt x="12849" y="256"/>
                </a:lnTo>
                <a:lnTo>
                  <a:pt x="13017" y="293"/>
                </a:lnTo>
                <a:lnTo>
                  <a:pt x="12993" y="281"/>
                </a:lnTo>
                <a:cubicBezTo>
                  <a:pt x="13089" y="301"/>
                  <a:pt x="13181" y="331"/>
                  <a:pt x="13276" y="353"/>
                </a:cubicBezTo>
                <a:lnTo>
                  <a:pt x="13278" y="353"/>
                </a:lnTo>
                <a:lnTo>
                  <a:pt x="13343" y="379"/>
                </a:lnTo>
                <a:lnTo>
                  <a:pt x="13293" y="369"/>
                </a:lnTo>
                <a:lnTo>
                  <a:pt x="13271" y="372"/>
                </a:lnTo>
                <a:lnTo>
                  <a:pt x="13313" y="385"/>
                </a:lnTo>
                <a:lnTo>
                  <a:pt x="13291" y="391"/>
                </a:lnTo>
                <a:lnTo>
                  <a:pt x="13322" y="407"/>
                </a:lnTo>
                <a:lnTo>
                  <a:pt x="13207" y="377"/>
                </a:lnTo>
                <a:lnTo>
                  <a:pt x="13150" y="369"/>
                </a:lnTo>
                <a:lnTo>
                  <a:pt x="13103" y="370"/>
                </a:lnTo>
                <a:lnTo>
                  <a:pt x="13101" y="396"/>
                </a:lnTo>
                <a:lnTo>
                  <a:pt x="13237" y="431"/>
                </a:lnTo>
                <a:lnTo>
                  <a:pt x="13322" y="429"/>
                </a:lnTo>
                <a:lnTo>
                  <a:pt x="13370" y="438"/>
                </a:lnTo>
                <a:lnTo>
                  <a:pt x="13399" y="448"/>
                </a:lnTo>
                <a:lnTo>
                  <a:pt x="13502" y="475"/>
                </a:lnTo>
                <a:lnTo>
                  <a:pt x="13471" y="481"/>
                </a:lnTo>
                <a:lnTo>
                  <a:pt x="13458" y="481"/>
                </a:lnTo>
                <a:lnTo>
                  <a:pt x="13446" y="480"/>
                </a:lnTo>
                <a:lnTo>
                  <a:pt x="13448" y="481"/>
                </a:lnTo>
                <a:lnTo>
                  <a:pt x="13402" y="480"/>
                </a:lnTo>
                <a:lnTo>
                  <a:pt x="13386" y="490"/>
                </a:lnTo>
                <a:lnTo>
                  <a:pt x="13550" y="549"/>
                </a:lnTo>
                <a:lnTo>
                  <a:pt x="13561" y="552"/>
                </a:lnTo>
                <a:lnTo>
                  <a:pt x="13646" y="534"/>
                </a:lnTo>
                <a:lnTo>
                  <a:pt x="13749" y="559"/>
                </a:lnTo>
                <a:lnTo>
                  <a:pt x="13880" y="613"/>
                </a:lnTo>
                <a:lnTo>
                  <a:pt x="13901" y="604"/>
                </a:lnTo>
                <a:lnTo>
                  <a:pt x="13965" y="621"/>
                </a:lnTo>
                <a:lnTo>
                  <a:pt x="13960" y="603"/>
                </a:lnTo>
                <a:lnTo>
                  <a:pt x="14042" y="619"/>
                </a:lnTo>
                <a:lnTo>
                  <a:pt x="14000" y="593"/>
                </a:lnTo>
                <a:lnTo>
                  <a:pt x="14195" y="655"/>
                </a:lnTo>
                <a:lnTo>
                  <a:pt x="14155" y="631"/>
                </a:lnTo>
                <a:lnTo>
                  <a:pt x="14040" y="584"/>
                </a:lnTo>
                <a:lnTo>
                  <a:pt x="13960" y="559"/>
                </a:lnTo>
                <a:lnTo>
                  <a:pt x="13855" y="524"/>
                </a:lnTo>
                <a:lnTo>
                  <a:pt x="13786" y="495"/>
                </a:lnTo>
                <a:lnTo>
                  <a:pt x="13806" y="495"/>
                </a:lnTo>
                <a:lnTo>
                  <a:pt x="13801" y="490"/>
                </a:lnTo>
                <a:cubicBezTo>
                  <a:pt x="13818" y="495"/>
                  <a:pt x="13836" y="498"/>
                  <a:pt x="13853" y="503"/>
                </a:cubicBezTo>
                <a:lnTo>
                  <a:pt x="13934" y="527"/>
                </a:lnTo>
                <a:lnTo>
                  <a:pt x="13936" y="524"/>
                </a:lnTo>
                <a:cubicBezTo>
                  <a:pt x="15954" y="1141"/>
                  <a:pt x="17719" y="2338"/>
                  <a:pt x="19041" y="3919"/>
                </a:cubicBezTo>
                <a:lnTo>
                  <a:pt x="18937" y="3819"/>
                </a:lnTo>
                <a:lnTo>
                  <a:pt x="18876" y="3769"/>
                </a:lnTo>
                <a:lnTo>
                  <a:pt x="18929" y="3843"/>
                </a:lnTo>
                <a:lnTo>
                  <a:pt x="19026" y="3939"/>
                </a:lnTo>
                <a:lnTo>
                  <a:pt x="19068" y="3996"/>
                </a:lnTo>
                <a:lnTo>
                  <a:pt x="19132" y="4063"/>
                </a:lnTo>
                <a:lnTo>
                  <a:pt x="19078" y="4023"/>
                </a:lnTo>
                <a:lnTo>
                  <a:pt x="19004" y="3956"/>
                </a:lnTo>
                <a:lnTo>
                  <a:pt x="18934" y="3914"/>
                </a:lnTo>
                <a:lnTo>
                  <a:pt x="18952" y="3952"/>
                </a:lnTo>
                <a:lnTo>
                  <a:pt x="18947" y="3968"/>
                </a:lnTo>
                <a:lnTo>
                  <a:pt x="18964" y="3993"/>
                </a:lnTo>
                <a:lnTo>
                  <a:pt x="19035" y="4070"/>
                </a:lnTo>
                <a:lnTo>
                  <a:pt x="19051" y="4097"/>
                </a:lnTo>
                <a:lnTo>
                  <a:pt x="19073" y="4114"/>
                </a:lnTo>
                <a:lnTo>
                  <a:pt x="19131" y="4180"/>
                </a:lnTo>
                <a:lnTo>
                  <a:pt x="19141" y="4203"/>
                </a:lnTo>
                <a:lnTo>
                  <a:pt x="19144" y="4217"/>
                </a:lnTo>
                <a:lnTo>
                  <a:pt x="19163" y="4244"/>
                </a:lnTo>
                <a:lnTo>
                  <a:pt x="19144" y="4232"/>
                </a:lnTo>
                <a:lnTo>
                  <a:pt x="19119" y="4205"/>
                </a:lnTo>
                <a:lnTo>
                  <a:pt x="19126" y="4232"/>
                </a:lnTo>
                <a:lnTo>
                  <a:pt x="19196" y="4360"/>
                </a:lnTo>
                <a:lnTo>
                  <a:pt x="19240" y="4385"/>
                </a:lnTo>
                <a:lnTo>
                  <a:pt x="19336" y="4543"/>
                </a:lnTo>
                <a:lnTo>
                  <a:pt x="19422" y="4658"/>
                </a:lnTo>
                <a:lnTo>
                  <a:pt x="19474" y="4742"/>
                </a:lnTo>
                <a:lnTo>
                  <a:pt x="19432" y="4728"/>
                </a:lnTo>
                <a:lnTo>
                  <a:pt x="19358" y="4664"/>
                </a:lnTo>
                <a:lnTo>
                  <a:pt x="19301" y="4634"/>
                </a:lnTo>
                <a:lnTo>
                  <a:pt x="19227" y="4550"/>
                </a:lnTo>
                <a:lnTo>
                  <a:pt x="19105" y="4377"/>
                </a:lnTo>
                <a:lnTo>
                  <a:pt x="19045" y="4279"/>
                </a:lnTo>
                <a:lnTo>
                  <a:pt x="18949" y="4106"/>
                </a:lnTo>
                <a:lnTo>
                  <a:pt x="18920" y="4042"/>
                </a:lnTo>
                <a:lnTo>
                  <a:pt x="18917" y="4018"/>
                </a:lnTo>
                <a:lnTo>
                  <a:pt x="18900" y="4001"/>
                </a:lnTo>
                <a:lnTo>
                  <a:pt x="18848" y="3939"/>
                </a:lnTo>
                <a:lnTo>
                  <a:pt x="18801" y="3900"/>
                </a:lnTo>
                <a:lnTo>
                  <a:pt x="18757" y="3877"/>
                </a:lnTo>
                <a:lnTo>
                  <a:pt x="18706" y="3835"/>
                </a:lnTo>
                <a:lnTo>
                  <a:pt x="18679" y="3809"/>
                </a:lnTo>
                <a:lnTo>
                  <a:pt x="18632" y="3777"/>
                </a:lnTo>
                <a:lnTo>
                  <a:pt x="18550" y="3676"/>
                </a:lnTo>
                <a:lnTo>
                  <a:pt x="18496" y="3629"/>
                </a:lnTo>
                <a:lnTo>
                  <a:pt x="18437" y="3582"/>
                </a:lnTo>
                <a:lnTo>
                  <a:pt x="18429" y="3590"/>
                </a:lnTo>
                <a:lnTo>
                  <a:pt x="18382" y="3543"/>
                </a:lnTo>
                <a:lnTo>
                  <a:pt x="18235" y="3442"/>
                </a:lnTo>
                <a:lnTo>
                  <a:pt x="18264" y="3510"/>
                </a:lnTo>
                <a:lnTo>
                  <a:pt x="18232" y="3508"/>
                </a:lnTo>
                <a:lnTo>
                  <a:pt x="18095" y="3427"/>
                </a:lnTo>
                <a:lnTo>
                  <a:pt x="17991" y="3348"/>
                </a:lnTo>
                <a:lnTo>
                  <a:pt x="17781" y="3193"/>
                </a:lnTo>
                <a:lnTo>
                  <a:pt x="17563" y="3040"/>
                </a:lnTo>
                <a:lnTo>
                  <a:pt x="17461" y="2951"/>
                </a:lnTo>
                <a:lnTo>
                  <a:pt x="17195" y="2769"/>
                </a:lnTo>
                <a:lnTo>
                  <a:pt x="16968" y="2572"/>
                </a:lnTo>
                <a:lnTo>
                  <a:pt x="16809" y="2429"/>
                </a:lnTo>
                <a:lnTo>
                  <a:pt x="16636" y="2313"/>
                </a:lnTo>
                <a:lnTo>
                  <a:pt x="16527" y="2217"/>
                </a:lnTo>
                <a:lnTo>
                  <a:pt x="16452" y="2094"/>
                </a:lnTo>
                <a:lnTo>
                  <a:pt x="16498" y="2087"/>
                </a:lnTo>
                <a:lnTo>
                  <a:pt x="16597" y="2141"/>
                </a:lnTo>
                <a:lnTo>
                  <a:pt x="16612" y="2118"/>
                </a:lnTo>
                <a:lnTo>
                  <a:pt x="16547" y="2049"/>
                </a:lnTo>
                <a:lnTo>
                  <a:pt x="16596" y="2035"/>
                </a:lnTo>
                <a:lnTo>
                  <a:pt x="16096" y="1786"/>
                </a:lnTo>
                <a:lnTo>
                  <a:pt x="15670" y="1592"/>
                </a:lnTo>
                <a:lnTo>
                  <a:pt x="15466" y="1564"/>
                </a:lnTo>
                <a:lnTo>
                  <a:pt x="15323" y="1581"/>
                </a:lnTo>
                <a:lnTo>
                  <a:pt x="15188" y="1533"/>
                </a:lnTo>
                <a:lnTo>
                  <a:pt x="15118" y="1547"/>
                </a:lnTo>
                <a:lnTo>
                  <a:pt x="15214" y="1618"/>
                </a:lnTo>
                <a:lnTo>
                  <a:pt x="15106" y="1608"/>
                </a:lnTo>
                <a:lnTo>
                  <a:pt x="14932" y="1582"/>
                </a:lnTo>
                <a:lnTo>
                  <a:pt x="14911" y="1523"/>
                </a:lnTo>
                <a:lnTo>
                  <a:pt x="14552" y="1369"/>
                </a:lnTo>
                <a:lnTo>
                  <a:pt x="14348" y="1338"/>
                </a:lnTo>
                <a:lnTo>
                  <a:pt x="14433" y="1449"/>
                </a:lnTo>
                <a:lnTo>
                  <a:pt x="14140" y="1350"/>
                </a:lnTo>
                <a:lnTo>
                  <a:pt x="14012" y="1278"/>
                </a:lnTo>
                <a:lnTo>
                  <a:pt x="13921" y="1269"/>
                </a:lnTo>
                <a:lnTo>
                  <a:pt x="14123" y="1395"/>
                </a:lnTo>
                <a:lnTo>
                  <a:pt x="14335" y="1468"/>
                </a:lnTo>
                <a:lnTo>
                  <a:pt x="14567" y="1565"/>
                </a:lnTo>
                <a:lnTo>
                  <a:pt x="14833" y="1688"/>
                </a:lnTo>
                <a:lnTo>
                  <a:pt x="14968" y="1710"/>
                </a:lnTo>
                <a:lnTo>
                  <a:pt x="15025" y="1757"/>
                </a:lnTo>
                <a:lnTo>
                  <a:pt x="15153" y="1820"/>
                </a:lnTo>
                <a:lnTo>
                  <a:pt x="15347" y="1964"/>
                </a:lnTo>
                <a:lnTo>
                  <a:pt x="15555" y="2208"/>
                </a:lnTo>
                <a:lnTo>
                  <a:pt x="15680" y="2377"/>
                </a:lnTo>
                <a:lnTo>
                  <a:pt x="15722" y="2458"/>
                </a:lnTo>
                <a:lnTo>
                  <a:pt x="15506" y="2348"/>
                </a:lnTo>
                <a:lnTo>
                  <a:pt x="15375" y="2232"/>
                </a:lnTo>
                <a:lnTo>
                  <a:pt x="15229" y="2203"/>
                </a:lnTo>
                <a:lnTo>
                  <a:pt x="15082" y="2077"/>
                </a:lnTo>
                <a:lnTo>
                  <a:pt x="14887" y="2022"/>
                </a:lnTo>
                <a:lnTo>
                  <a:pt x="14877" y="1975"/>
                </a:lnTo>
                <a:lnTo>
                  <a:pt x="14757" y="1887"/>
                </a:lnTo>
                <a:lnTo>
                  <a:pt x="14680" y="1882"/>
                </a:lnTo>
                <a:lnTo>
                  <a:pt x="14522" y="1732"/>
                </a:lnTo>
                <a:lnTo>
                  <a:pt x="14586" y="1710"/>
                </a:lnTo>
                <a:lnTo>
                  <a:pt x="14547" y="1670"/>
                </a:lnTo>
                <a:lnTo>
                  <a:pt x="14357" y="1576"/>
                </a:lnTo>
                <a:lnTo>
                  <a:pt x="14264" y="1513"/>
                </a:lnTo>
                <a:lnTo>
                  <a:pt x="14180" y="1525"/>
                </a:lnTo>
                <a:lnTo>
                  <a:pt x="14066" y="1485"/>
                </a:lnTo>
                <a:lnTo>
                  <a:pt x="14067" y="1520"/>
                </a:lnTo>
                <a:lnTo>
                  <a:pt x="13795" y="1446"/>
                </a:lnTo>
                <a:lnTo>
                  <a:pt x="13744" y="1512"/>
                </a:lnTo>
                <a:lnTo>
                  <a:pt x="13675" y="1470"/>
                </a:lnTo>
                <a:lnTo>
                  <a:pt x="13508" y="1412"/>
                </a:lnTo>
                <a:lnTo>
                  <a:pt x="13330" y="1348"/>
                </a:lnTo>
                <a:lnTo>
                  <a:pt x="13251" y="1338"/>
                </a:lnTo>
                <a:lnTo>
                  <a:pt x="12975" y="1273"/>
                </a:lnTo>
                <a:lnTo>
                  <a:pt x="12842" y="1291"/>
                </a:lnTo>
                <a:lnTo>
                  <a:pt x="12805" y="1268"/>
                </a:lnTo>
                <a:lnTo>
                  <a:pt x="12786" y="1232"/>
                </a:lnTo>
                <a:lnTo>
                  <a:pt x="12803" y="1209"/>
                </a:lnTo>
                <a:lnTo>
                  <a:pt x="12791" y="1140"/>
                </a:lnTo>
                <a:lnTo>
                  <a:pt x="12820" y="1098"/>
                </a:lnTo>
                <a:lnTo>
                  <a:pt x="12729" y="1103"/>
                </a:lnTo>
                <a:lnTo>
                  <a:pt x="12604" y="1067"/>
                </a:lnTo>
                <a:lnTo>
                  <a:pt x="12470" y="921"/>
                </a:lnTo>
                <a:lnTo>
                  <a:pt x="12438" y="911"/>
                </a:lnTo>
                <a:lnTo>
                  <a:pt x="12401" y="870"/>
                </a:lnTo>
                <a:lnTo>
                  <a:pt x="12421" y="869"/>
                </a:lnTo>
                <a:lnTo>
                  <a:pt x="12376" y="820"/>
                </a:lnTo>
                <a:lnTo>
                  <a:pt x="12199" y="800"/>
                </a:lnTo>
                <a:lnTo>
                  <a:pt x="12285" y="843"/>
                </a:lnTo>
                <a:lnTo>
                  <a:pt x="12290" y="887"/>
                </a:lnTo>
                <a:lnTo>
                  <a:pt x="12384" y="931"/>
                </a:lnTo>
                <a:lnTo>
                  <a:pt x="12386" y="981"/>
                </a:lnTo>
                <a:lnTo>
                  <a:pt x="12298" y="956"/>
                </a:lnTo>
                <a:lnTo>
                  <a:pt x="12229" y="951"/>
                </a:lnTo>
                <a:lnTo>
                  <a:pt x="12111" y="1027"/>
                </a:lnTo>
                <a:lnTo>
                  <a:pt x="12199" y="1084"/>
                </a:lnTo>
                <a:lnTo>
                  <a:pt x="12147" y="1104"/>
                </a:lnTo>
                <a:lnTo>
                  <a:pt x="11931" y="1054"/>
                </a:lnTo>
                <a:lnTo>
                  <a:pt x="11894" y="1082"/>
                </a:lnTo>
                <a:lnTo>
                  <a:pt x="11961" y="1119"/>
                </a:lnTo>
                <a:lnTo>
                  <a:pt x="11972" y="1158"/>
                </a:lnTo>
                <a:lnTo>
                  <a:pt x="11898" y="1138"/>
                </a:lnTo>
                <a:lnTo>
                  <a:pt x="11785" y="1113"/>
                </a:lnTo>
                <a:lnTo>
                  <a:pt x="11722" y="995"/>
                </a:lnTo>
                <a:lnTo>
                  <a:pt x="11576" y="939"/>
                </a:lnTo>
                <a:lnTo>
                  <a:pt x="11626" y="929"/>
                </a:lnTo>
                <a:lnTo>
                  <a:pt x="11985" y="986"/>
                </a:lnTo>
                <a:lnTo>
                  <a:pt x="12091" y="966"/>
                </a:lnTo>
                <a:lnTo>
                  <a:pt x="12143" y="927"/>
                </a:lnTo>
                <a:lnTo>
                  <a:pt x="12103" y="879"/>
                </a:lnTo>
                <a:lnTo>
                  <a:pt x="12025" y="845"/>
                </a:lnTo>
                <a:lnTo>
                  <a:pt x="11721" y="766"/>
                </a:lnTo>
                <a:lnTo>
                  <a:pt x="11532" y="751"/>
                </a:lnTo>
                <a:lnTo>
                  <a:pt x="11408" y="710"/>
                </a:lnTo>
                <a:lnTo>
                  <a:pt x="11350" y="734"/>
                </a:lnTo>
                <a:lnTo>
                  <a:pt x="11265" y="694"/>
                </a:lnTo>
                <a:lnTo>
                  <a:pt x="11340" y="677"/>
                </a:lnTo>
                <a:lnTo>
                  <a:pt x="11132" y="631"/>
                </a:lnTo>
                <a:lnTo>
                  <a:pt x="11026" y="643"/>
                </a:lnTo>
                <a:lnTo>
                  <a:pt x="10913" y="640"/>
                </a:lnTo>
                <a:lnTo>
                  <a:pt x="10820" y="692"/>
                </a:lnTo>
                <a:lnTo>
                  <a:pt x="10716" y="688"/>
                </a:lnTo>
                <a:lnTo>
                  <a:pt x="10571" y="717"/>
                </a:lnTo>
                <a:lnTo>
                  <a:pt x="10367" y="801"/>
                </a:lnTo>
                <a:lnTo>
                  <a:pt x="10233" y="853"/>
                </a:lnTo>
                <a:lnTo>
                  <a:pt x="10002" y="997"/>
                </a:lnTo>
                <a:lnTo>
                  <a:pt x="9814" y="1106"/>
                </a:lnTo>
                <a:lnTo>
                  <a:pt x="9613" y="1192"/>
                </a:lnTo>
                <a:lnTo>
                  <a:pt x="9357" y="1264"/>
                </a:lnTo>
                <a:lnTo>
                  <a:pt x="9250" y="1320"/>
                </a:lnTo>
                <a:lnTo>
                  <a:pt x="9160" y="1532"/>
                </a:lnTo>
                <a:lnTo>
                  <a:pt x="9140" y="1636"/>
                </a:lnTo>
                <a:lnTo>
                  <a:pt x="9248" y="1687"/>
                </a:lnTo>
                <a:lnTo>
                  <a:pt x="9386" y="1663"/>
                </a:lnTo>
                <a:lnTo>
                  <a:pt x="9617" y="1550"/>
                </a:lnTo>
                <a:lnTo>
                  <a:pt x="9659" y="1609"/>
                </a:lnTo>
                <a:lnTo>
                  <a:pt x="9687" y="1751"/>
                </a:lnTo>
                <a:lnTo>
                  <a:pt x="9740" y="1867"/>
                </a:lnTo>
                <a:lnTo>
                  <a:pt x="9746" y="1966"/>
                </a:lnTo>
                <a:lnTo>
                  <a:pt x="9869" y="1961"/>
                </a:lnTo>
                <a:lnTo>
                  <a:pt x="9948" y="1877"/>
                </a:lnTo>
                <a:lnTo>
                  <a:pt x="10071" y="1887"/>
                </a:lnTo>
                <a:lnTo>
                  <a:pt x="10149" y="1791"/>
                </a:lnTo>
                <a:lnTo>
                  <a:pt x="10216" y="1623"/>
                </a:lnTo>
                <a:lnTo>
                  <a:pt x="10320" y="1599"/>
                </a:lnTo>
                <a:lnTo>
                  <a:pt x="10423" y="1493"/>
                </a:lnTo>
                <a:lnTo>
                  <a:pt x="10340" y="1441"/>
                </a:lnTo>
                <a:lnTo>
                  <a:pt x="10288" y="1377"/>
                </a:lnTo>
                <a:lnTo>
                  <a:pt x="10374" y="1252"/>
                </a:lnTo>
                <a:lnTo>
                  <a:pt x="10549" y="1178"/>
                </a:lnTo>
                <a:lnTo>
                  <a:pt x="10686" y="1113"/>
                </a:lnTo>
                <a:lnTo>
                  <a:pt x="10675" y="1064"/>
                </a:lnTo>
                <a:lnTo>
                  <a:pt x="10755" y="1008"/>
                </a:lnTo>
                <a:lnTo>
                  <a:pt x="10888" y="986"/>
                </a:lnTo>
                <a:lnTo>
                  <a:pt x="10997" y="1023"/>
                </a:lnTo>
                <a:lnTo>
                  <a:pt x="11009" y="1057"/>
                </a:lnTo>
                <a:lnTo>
                  <a:pt x="10957" y="1074"/>
                </a:lnTo>
                <a:lnTo>
                  <a:pt x="10771" y="1161"/>
                </a:lnTo>
                <a:lnTo>
                  <a:pt x="10694" y="1214"/>
                </a:lnTo>
                <a:lnTo>
                  <a:pt x="10650" y="1264"/>
                </a:lnTo>
                <a:lnTo>
                  <a:pt x="10689" y="1343"/>
                </a:lnTo>
                <a:lnTo>
                  <a:pt x="10664" y="1432"/>
                </a:lnTo>
                <a:lnTo>
                  <a:pt x="10753" y="1463"/>
                </a:lnTo>
                <a:lnTo>
                  <a:pt x="10807" y="1515"/>
                </a:lnTo>
                <a:lnTo>
                  <a:pt x="10960" y="1495"/>
                </a:lnTo>
                <a:lnTo>
                  <a:pt x="11122" y="1461"/>
                </a:lnTo>
                <a:lnTo>
                  <a:pt x="11288" y="1453"/>
                </a:lnTo>
                <a:lnTo>
                  <a:pt x="11394" y="1498"/>
                </a:lnTo>
                <a:lnTo>
                  <a:pt x="11295" y="1550"/>
                </a:lnTo>
                <a:lnTo>
                  <a:pt x="11197" y="1552"/>
                </a:lnTo>
                <a:lnTo>
                  <a:pt x="11091" y="1537"/>
                </a:lnTo>
                <a:lnTo>
                  <a:pt x="10972" y="1550"/>
                </a:lnTo>
                <a:lnTo>
                  <a:pt x="10850" y="1577"/>
                </a:lnTo>
                <a:lnTo>
                  <a:pt x="10861" y="1633"/>
                </a:lnTo>
                <a:lnTo>
                  <a:pt x="10923" y="1668"/>
                </a:lnTo>
                <a:lnTo>
                  <a:pt x="10960" y="1656"/>
                </a:lnTo>
                <a:lnTo>
                  <a:pt x="10950" y="1715"/>
                </a:lnTo>
                <a:lnTo>
                  <a:pt x="10933" y="1793"/>
                </a:lnTo>
                <a:lnTo>
                  <a:pt x="10850" y="1794"/>
                </a:lnTo>
                <a:lnTo>
                  <a:pt x="10771" y="1719"/>
                </a:lnTo>
                <a:lnTo>
                  <a:pt x="10674" y="1752"/>
                </a:lnTo>
                <a:lnTo>
                  <a:pt x="10622" y="1818"/>
                </a:lnTo>
                <a:lnTo>
                  <a:pt x="10613" y="1895"/>
                </a:lnTo>
                <a:lnTo>
                  <a:pt x="10632" y="1985"/>
                </a:lnTo>
                <a:lnTo>
                  <a:pt x="10482" y="2020"/>
                </a:lnTo>
                <a:lnTo>
                  <a:pt x="10453" y="2067"/>
                </a:lnTo>
                <a:lnTo>
                  <a:pt x="10347" y="2067"/>
                </a:lnTo>
                <a:lnTo>
                  <a:pt x="10342" y="2040"/>
                </a:lnTo>
                <a:lnTo>
                  <a:pt x="10236" y="2022"/>
                </a:lnTo>
                <a:lnTo>
                  <a:pt x="10095" y="2059"/>
                </a:lnTo>
                <a:lnTo>
                  <a:pt x="9915" y="2109"/>
                </a:lnTo>
                <a:lnTo>
                  <a:pt x="9832" y="2141"/>
                </a:lnTo>
                <a:lnTo>
                  <a:pt x="9788" y="2106"/>
                </a:lnTo>
                <a:lnTo>
                  <a:pt x="9677" y="2064"/>
                </a:lnTo>
                <a:lnTo>
                  <a:pt x="9608" y="2092"/>
                </a:lnTo>
                <a:lnTo>
                  <a:pt x="9492" y="2114"/>
                </a:lnTo>
                <a:lnTo>
                  <a:pt x="9506" y="2076"/>
                </a:lnTo>
                <a:lnTo>
                  <a:pt x="9405" y="2049"/>
                </a:lnTo>
                <a:lnTo>
                  <a:pt x="9416" y="2006"/>
                </a:lnTo>
                <a:lnTo>
                  <a:pt x="9405" y="1954"/>
                </a:lnTo>
                <a:lnTo>
                  <a:pt x="9504" y="1879"/>
                </a:lnTo>
                <a:lnTo>
                  <a:pt x="9531" y="1890"/>
                </a:lnTo>
                <a:lnTo>
                  <a:pt x="9570" y="1852"/>
                </a:lnTo>
                <a:lnTo>
                  <a:pt x="9519" y="1835"/>
                </a:lnTo>
                <a:lnTo>
                  <a:pt x="9516" y="1806"/>
                </a:lnTo>
                <a:lnTo>
                  <a:pt x="9558" y="1773"/>
                </a:lnTo>
                <a:lnTo>
                  <a:pt x="9578" y="1720"/>
                </a:lnTo>
                <a:lnTo>
                  <a:pt x="9489" y="1749"/>
                </a:lnTo>
                <a:lnTo>
                  <a:pt x="9443" y="1778"/>
                </a:lnTo>
                <a:lnTo>
                  <a:pt x="9354" y="1784"/>
                </a:lnTo>
                <a:lnTo>
                  <a:pt x="9314" y="1815"/>
                </a:lnTo>
                <a:lnTo>
                  <a:pt x="9287" y="1843"/>
                </a:lnTo>
                <a:lnTo>
                  <a:pt x="9248" y="1949"/>
                </a:lnTo>
                <a:lnTo>
                  <a:pt x="9268" y="2010"/>
                </a:lnTo>
                <a:lnTo>
                  <a:pt x="9251" y="2070"/>
                </a:lnTo>
                <a:lnTo>
                  <a:pt x="9261" y="2113"/>
                </a:lnTo>
                <a:lnTo>
                  <a:pt x="9171" y="2166"/>
                </a:lnTo>
                <a:lnTo>
                  <a:pt x="9159" y="2143"/>
                </a:lnTo>
                <a:lnTo>
                  <a:pt x="9066" y="2148"/>
                </a:lnTo>
                <a:lnTo>
                  <a:pt x="9038" y="2171"/>
                </a:lnTo>
                <a:lnTo>
                  <a:pt x="8948" y="2170"/>
                </a:lnTo>
                <a:lnTo>
                  <a:pt x="8783" y="2215"/>
                </a:lnTo>
                <a:lnTo>
                  <a:pt x="8617" y="2385"/>
                </a:lnTo>
                <a:lnTo>
                  <a:pt x="8546" y="2417"/>
                </a:lnTo>
                <a:lnTo>
                  <a:pt x="8448" y="2441"/>
                </a:lnTo>
                <a:lnTo>
                  <a:pt x="8341" y="2464"/>
                </a:lnTo>
                <a:lnTo>
                  <a:pt x="8263" y="2562"/>
                </a:lnTo>
                <a:lnTo>
                  <a:pt x="7959" y="2656"/>
                </a:lnTo>
                <a:lnTo>
                  <a:pt x="7879" y="2604"/>
                </a:lnTo>
                <a:lnTo>
                  <a:pt x="7848" y="2744"/>
                </a:lnTo>
                <a:lnTo>
                  <a:pt x="7674" y="2712"/>
                </a:lnTo>
                <a:lnTo>
                  <a:pt x="7518" y="2739"/>
                </a:lnTo>
                <a:lnTo>
                  <a:pt x="7481" y="2830"/>
                </a:lnTo>
                <a:lnTo>
                  <a:pt x="7630" y="2878"/>
                </a:lnTo>
                <a:lnTo>
                  <a:pt x="7684" y="2942"/>
                </a:lnTo>
                <a:lnTo>
                  <a:pt x="7747" y="3079"/>
                </a:lnTo>
                <a:lnTo>
                  <a:pt x="7614" y="3343"/>
                </a:lnTo>
                <a:lnTo>
                  <a:pt x="7518" y="3424"/>
                </a:lnTo>
                <a:lnTo>
                  <a:pt x="7321" y="3419"/>
                </a:lnTo>
                <a:lnTo>
                  <a:pt x="7216" y="3427"/>
                </a:lnTo>
                <a:lnTo>
                  <a:pt x="7098" y="3404"/>
                </a:lnTo>
                <a:lnTo>
                  <a:pt x="6937" y="3404"/>
                </a:lnTo>
                <a:lnTo>
                  <a:pt x="6806" y="3380"/>
                </a:lnTo>
                <a:lnTo>
                  <a:pt x="6592" y="3478"/>
                </a:lnTo>
                <a:lnTo>
                  <a:pt x="6610" y="3538"/>
                </a:lnTo>
                <a:lnTo>
                  <a:pt x="6556" y="3638"/>
                </a:lnTo>
                <a:lnTo>
                  <a:pt x="6540" y="3685"/>
                </a:lnTo>
                <a:lnTo>
                  <a:pt x="6540" y="3735"/>
                </a:lnTo>
                <a:lnTo>
                  <a:pt x="6514" y="3794"/>
                </a:lnTo>
                <a:lnTo>
                  <a:pt x="6450" y="3880"/>
                </a:lnTo>
                <a:lnTo>
                  <a:pt x="6417" y="3939"/>
                </a:lnTo>
                <a:lnTo>
                  <a:pt x="6344" y="3991"/>
                </a:lnTo>
                <a:lnTo>
                  <a:pt x="6292" y="4087"/>
                </a:lnTo>
                <a:lnTo>
                  <a:pt x="6299" y="4143"/>
                </a:lnTo>
                <a:lnTo>
                  <a:pt x="6349" y="4156"/>
                </a:lnTo>
                <a:lnTo>
                  <a:pt x="6324" y="4247"/>
                </a:lnTo>
                <a:lnTo>
                  <a:pt x="6257" y="4363"/>
                </a:lnTo>
                <a:lnTo>
                  <a:pt x="6329" y="4346"/>
                </a:lnTo>
                <a:lnTo>
                  <a:pt x="6390" y="4368"/>
                </a:lnTo>
                <a:lnTo>
                  <a:pt x="6457" y="4329"/>
                </a:lnTo>
                <a:lnTo>
                  <a:pt x="6570" y="4353"/>
                </a:lnTo>
                <a:lnTo>
                  <a:pt x="6575" y="4439"/>
                </a:lnTo>
                <a:lnTo>
                  <a:pt x="6607" y="4489"/>
                </a:lnTo>
                <a:lnTo>
                  <a:pt x="6668" y="4503"/>
                </a:lnTo>
                <a:lnTo>
                  <a:pt x="6738" y="4446"/>
                </a:lnTo>
                <a:lnTo>
                  <a:pt x="6841" y="4392"/>
                </a:lnTo>
                <a:lnTo>
                  <a:pt x="6967" y="4395"/>
                </a:lnTo>
                <a:lnTo>
                  <a:pt x="7141" y="4393"/>
                </a:lnTo>
                <a:lnTo>
                  <a:pt x="7275" y="4277"/>
                </a:lnTo>
                <a:lnTo>
                  <a:pt x="7386" y="4249"/>
                </a:lnTo>
                <a:lnTo>
                  <a:pt x="7445" y="4151"/>
                </a:lnTo>
                <a:lnTo>
                  <a:pt x="7545" y="4087"/>
                </a:lnTo>
                <a:lnTo>
                  <a:pt x="7519" y="4003"/>
                </a:lnTo>
                <a:lnTo>
                  <a:pt x="7608" y="3885"/>
                </a:lnTo>
                <a:lnTo>
                  <a:pt x="7716" y="3806"/>
                </a:lnTo>
                <a:lnTo>
                  <a:pt x="7743" y="3759"/>
                </a:lnTo>
                <a:lnTo>
                  <a:pt x="7922" y="3728"/>
                </a:lnTo>
                <a:lnTo>
                  <a:pt x="8076" y="3636"/>
                </a:lnTo>
                <a:lnTo>
                  <a:pt x="8093" y="3555"/>
                </a:lnTo>
                <a:lnTo>
                  <a:pt x="8135" y="3471"/>
                </a:lnTo>
                <a:lnTo>
                  <a:pt x="8337" y="3427"/>
                </a:lnTo>
                <a:lnTo>
                  <a:pt x="8585" y="3464"/>
                </a:lnTo>
                <a:lnTo>
                  <a:pt x="8725" y="3387"/>
                </a:lnTo>
                <a:lnTo>
                  <a:pt x="8782" y="3377"/>
                </a:lnTo>
                <a:lnTo>
                  <a:pt x="8873" y="3314"/>
                </a:lnTo>
                <a:lnTo>
                  <a:pt x="8937" y="3296"/>
                </a:lnTo>
                <a:lnTo>
                  <a:pt x="9034" y="3341"/>
                </a:lnTo>
                <a:lnTo>
                  <a:pt x="9097" y="3356"/>
                </a:lnTo>
                <a:lnTo>
                  <a:pt x="9110" y="3491"/>
                </a:lnTo>
                <a:lnTo>
                  <a:pt x="9186" y="3570"/>
                </a:lnTo>
                <a:lnTo>
                  <a:pt x="9295" y="3661"/>
                </a:lnTo>
                <a:lnTo>
                  <a:pt x="9394" y="3725"/>
                </a:lnTo>
                <a:lnTo>
                  <a:pt x="9495" y="3734"/>
                </a:lnTo>
                <a:lnTo>
                  <a:pt x="9549" y="3791"/>
                </a:lnTo>
                <a:lnTo>
                  <a:pt x="9637" y="3818"/>
                </a:lnTo>
                <a:lnTo>
                  <a:pt x="9671" y="3878"/>
                </a:lnTo>
                <a:lnTo>
                  <a:pt x="9728" y="3897"/>
                </a:lnTo>
                <a:lnTo>
                  <a:pt x="9763" y="3969"/>
                </a:lnTo>
                <a:lnTo>
                  <a:pt x="9812" y="4053"/>
                </a:lnTo>
                <a:lnTo>
                  <a:pt x="9777" y="4084"/>
                </a:lnTo>
                <a:lnTo>
                  <a:pt x="9740" y="4163"/>
                </a:lnTo>
                <a:lnTo>
                  <a:pt x="9734" y="4208"/>
                </a:lnTo>
                <a:lnTo>
                  <a:pt x="9797" y="4196"/>
                </a:lnTo>
                <a:lnTo>
                  <a:pt x="9886" y="4070"/>
                </a:lnTo>
                <a:lnTo>
                  <a:pt x="9948" y="4062"/>
                </a:lnTo>
                <a:lnTo>
                  <a:pt x="9972" y="3986"/>
                </a:lnTo>
                <a:lnTo>
                  <a:pt x="9873" y="3932"/>
                </a:lnTo>
                <a:lnTo>
                  <a:pt x="9942" y="3840"/>
                </a:lnTo>
                <a:lnTo>
                  <a:pt x="10063" y="3863"/>
                </a:lnTo>
                <a:lnTo>
                  <a:pt x="10138" y="3930"/>
                </a:lnTo>
                <a:lnTo>
                  <a:pt x="10169" y="3880"/>
                </a:lnTo>
                <a:lnTo>
                  <a:pt x="10155" y="3853"/>
                </a:lnTo>
                <a:lnTo>
                  <a:pt x="10039" y="3779"/>
                </a:lnTo>
                <a:lnTo>
                  <a:pt x="9938" y="3735"/>
                </a:lnTo>
                <a:lnTo>
                  <a:pt x="9819" y="3685"/>
                </a:lnTo>
                <a:lnTo>
                  <a:pt x="9861" y="3656"/>
                </a:lnTo>
                <a:lnTo>
                  <a:pt x="9830" y="3626"/>
                </a:lnTo>
                <a:lnTo>
                  <a:pt x="9721" y="3626"/>
                </a:lnTo>
                <a:lnTo>
                  <a:pt x="9583" y="3515"/>
                </a:lnTo>
                <a:lnTo>
                  <a:pt x="9531" y="3402"/>
                </a:lnTo>
                <a:lnTo>
                  <a:pt x="9418" y="3333"/>
                </a:lnTo>
                <a:lnTo>
                  <a:pt x="9386" y="3266"/>
                </a:lnTo>
                <a:lnTo>
                  <a:pt x="9410" y="3227"/>
                </a:lnTo>
                <a:lnTo>
                  <a:pt x="9415" y="3161"/>
                </a:lnTo>
                <a:lnTo>
                  <a:pt x="9529" y="3114"/>
                </a:lnTo>
                <a:lnTo>
                  <a:pt x="9628" y="3134"/>
                </a:lnTo>
                <a:lnTo>
                  <a:pt x="9593" y="3148"/>
                </a:lnTo>
                <a:lnTo>
                  <a:pt x="9581" y="3193"/>
                </a:lnTo>
                <a:lnTo>
                  <a:pt x="9613" y="3239"/>
                </a:lnTo>
                <a:lnTo>
                  <a:pt x="9664" y="3181"/>
                </a:lnTo>
                <a:lnTo>
                  <a:pt x="9745" y="3202"/>
                </a:lnTo>
                <a:lnTo>
                  <a:pt x="9741" y="3247"/>
                </a:lnTo>
                <a:lnTo>
                  <a:pt x="9793" y="3303"/>
                </a:lnTo>
                <a:lnTo>
                  <a:pt x="9765" y="3313"/>
                </a:lnTo>
                <a:lnTo>
                  <a:pt x="9866" y="3412"/>
                </a:lnTo>
                <a:lnTo>
                  <a:pt x="9987" y="3452"/>
                </a:lnTo>
                <a:lnTo>
                  <a:pt x="10061" y="3503"/>
                </a:lnTo>
                <a:lnTo>
                  <a:pt x="10187" y="3553"/>
                </a:lnTo>
                <a:lnTo>
                  <a:pt x="10245" y="3580"/>
                </a:lnTo>
                <a:lnTo>
                  <a:pt x="10282" y="3626"/>
                </a:lnTo>
                <a:lnTo>
                  <a:pt x="10310" y="3638"/>
                </a:lnTo>
                <a:lnTo>
                  <a:pt x="10332" y="3659"/>
                </a:lnTo>
                <a:lnTo>
                  <a:pt x="10310" y="3703"/>
                </a:lnTo>
                <a:lnTo>
                  <a:pt x="10293" y="3799"/>
                </a:lnTo>
                <a:lnTo>
                  <a:pt x="10302" y="3868"/>
                </a:lnTo>
                <a:lnTo>
                  <a:pt x="10379" y="3915"/>
                </a:lnTo>
                <a:lnTo>
                  <a:pt x="10381" y="3947"/>
                </a:lnTo>
                <a:lnTo>
                  <a:pt x="10404" y="3957"/>
                </a:lnTo>
                <a:lnTo>
                  <a:pt x="10413" y="4000"/>
                </a:lnTo>
                <a:lnTo>
                  <a:pt x="10485" y="4082"/>
                </a:lnTo>
                <a:lnTo>
                  <a:pt x="10541" y="4149"/>
                </a:lnTo>
                <a:lnTo>
                  <a:pt x="10564" y="4247"/>
                </a:lnTo>
                <a:lnTo>
                  <a:pt x="10618" y="4366"/>
                </a:lnTo>
                <a:lnTo>
                  <a:pt x="10741" y="4432"/>
                </a:lnTo>
                <a:lnTo>
                  <a:pt x="10842" y="4430"/>
                </a:lnTo>
                <a:lnTo>
                  <a:pt x="10785" y="4297"/>
                </a:lnTo>
                <a:lnTo>
                  <a:pt x="10879" y="4282"/>
                </a:lnTo>
                <a:lnTo>
                  <a:pt x="10835" y="4207"/>
                </a:lnTo>
                <a:lnTo>
                  <a:pt x="10973" y="4247"/>
                </a:lnTo>
                <a:lnTo>
                  <a:pt x="10970" y="4163"/>
                </a:lnTo>
                <a:lnTo>
                  <a:pt x="10896" y="4121"/>
                </a:lnTo>
                <a:lnTo>
                  <a:pt x="10815" y="4052"/>
                </a:lnTo>
                <a:lnTo>
                  <a:pt x="10869" y="4021"/>
                </a:lnTo>
                <a:lnTo>
                  <a:pt x="10797" y="3952"/>
                </a:lnTo>
                <a:lnTo>
                  <a:pt x="10765" y="3867"/>
                </a:lnTo>
                <a:lnTo>
                  <a:pt x="10792" y="3836"/>
                </a:lnTo>
                <a:lnTo>
                  <a:pt x="10867" y="3910"/>
                </a:lnTo>
                <a:lnTo>
                  <a:pt x="10948" y="3910"/>
                </a:lnTo>
                <a:lnTo>
                  <a:pt x="11021" y="3887"/>
                </a:lnTo>
                <a:lnTo>
                  <a:pt x="10920" y="3806"/>
                </a:lnTo>
                <a:lnTo>
                  <a:pt x="11091" y="3769"/>
                </a:lnTo>
                <a:lnTo>
                  <a:pt x="11167" y="3782"/>
                </a:lnTo>
                <a:lnTo>
                  <a:pt x="11253" y="3787"/>
                </a:lnTo>
                <a:lnTo>
                  <a:pt x="11253" y="3816"/>
                </a:lnTo>
                <a:lnTo>
                  <a:pt x="11302" y="3882"/>
                </a:lnTo>
                <a:lnTo>
                  <a:pt x="11416" y="3806"/>
                </a:lnTo>
                <a:lnTo>
                  <a:pt x="11473" y="3762"/>
                </a:lnTo>
                <a:lnTo>
                  <a:pt x="11642" y="3754"/>
                </a:lnTo>
                <a:lnTo>
                  <a:pt x="11664" y="3718"/>
                </a:lnTo>
                <a:lnTo>
                  <a:pt x="11537" y="3675"/>
                </a:lnTo>
                <a:lnTo>
                  <a:pt x="11517" y="3621"/>
                </a:lnTo>
                <a:lnTo>
                  <a:pt x="11465" y="3542"/>
                </a:lnTo>
                <a:lnTo>
                  <a:pt x="11509" y="3442"/>
                </a:lnTo>
                <a:lnTo>
                  <a:pt x="11574" y="3387"/>
                </a:lnTo>
                <a:lnTo>
                  <a:pt x="11595" y="3224"/>
                </a:lnTo>
                <a:lnTo>
                  <a:pt x="11637" y="3237"/>
                </a:lnTo>
                <a:lnTo>
                  <a:pt x="11697" y="3208"/>
                </a:lnTo>
                <a:lnTo>
                  <a:pt x="11690" y="3173"/>
                </a:lnTo>
                <a:lnTo>
                  <a:pt x="11780" y="3077"/>
                </a:lnTo>
                <a:lnTo>
                  <a:pt x="11818" y="3005"/>
                </a:lnTo>
                <a:lnTo>
                  <a:pt x="11935" y="2990"/>
                </a:lnTo>
                <a:lnTo>
                  <a:pt x="11951" y="3038"/>
                </a:lnTo>
                <a:lnTo>
                  <a:pt x="12157" y="3070"/>
                </a:lnTo>
                <a:lnTo>
                  <a:pt x="12199" y="3101"/>
                </a:lnTo>
                <a:lnTo>
                  <a:pt x="12083" y="3144"/>
                </a:lnTo>
                <a:lnTo>
                  <a:pt x="12064" y="3170"/>
                </a:lnTo>
                <a:lnTo>
                  <a:pt x="12214" y="3208"/>
                </a:lnTo>
                <a:lnTo>
                  <a:pt x="12195" y="3271"/>
                </a:lnTo>
                <a:lnTo>
                  <a:pt x="12275" y="3298"/>
                </a:lnTo>
                <a:lnTo>
                  <a:pt x="12438" y="3220"/>
                </a:lnTo>
                <a:lnTo>
                  <a:pt x="12574" y="3198"/>
                </a:lnTo>
                <a:lnTo>
                  <a:pt x="12589" y="3151"/>
                </a:lnTo>
                <a:lnTo>
                  <a:pt x="12460" y="3158"/>
                </a:lnTo>
                <a:lnTo>
                  <a:pt x="12389" y="3126"/>
                </a:lnTo>
                <a:lnTo>
                  <a:pt x="12364" y="3045"/>
                </a:lnTo>
                <a:lnTo>
                  <a:pt x="12463" y="2998"/>
                </a:lnTo>
                <a:lnTo>
                  <a:pt x="12579" y="2991"/>
                </a:lnTo>
                <a:lnTo>
                  <a:pt x="12652" y="2949"/>
                </a:lnTo>
                <a:lnTo>
                  <a:pt x="12748" y="2939"/>
                </a:lnTo>
                <a:lnTo>
                  <a:pt x="12852" y="2919"/>
                </a:lnTo>
                <a:lnTo>
                  <a:pt x="12864" y="2946"/>
                </a:lnTo>
                <a:lnTo>
                  <a:pt x="12695" y="2998"/>
                </a:lnTo>
                <a:lnTo>
                  <a:pt x="12780" y="3050"/>
                </a:lnTo>
                <a:lnTo>
                  <a:pt x="12702" y="3160"/>
                </a:lnTo>
                <a:lnTo>
                  <a:pt x="12615" y="3180"/>
                </a:lnTo>
                <a:lnTo>
                  <a:pt x="12746" y="3259"/>
                </a:lnTo>
                <a:lnTo>
                  <a:pt x="12906" y="3309"/>
                </a:lnTo>
                <a:lnTo>
                  <a:pt x="13103" y="3424"/>
                </a:lnTo>
                <a:lnTo>
                  <a:pt x="13163" y="3466"/>
                </a:lnTo>
                <a:lnTo>
                  <a:pt x="13241" y="3481"/>
                </a:lnTo>
                <a:lnTo>
                  <a:pt x="13330" y="3532"/>
                </a:lnTo>
                <a:lnTo>
                  <a:pt x="13391" y="3626"/>
                </a:lnTo>
                <a:lnTo>
                  <a:pt x="13389" y="3686"/>
                </a:lnTo>
                <a:lnTo>
                  <a:pt x="13249" y="3760"/>
                </a:lnTo>
                <a:lnTo>
                  <a:pt x="13130" y="3747"/>
                </a:lnTo>
                <a:lnTo>
                  <a:pt x="12975" y="3769"/>
                </a:lnTo>
                <a:lnTo>
                  <a:pt x="12766" y="3715"/>
                </a:lnTo>
                <a:lnTo>
                  <a:pt x="12507" y="3616"/>
                </a:lnTo>
                <a:lnTo>
                  <a:pt x="12281" y="3619"/>
                </a:lnTo>
                <a:lnTo>
                  <a:pt x="12126" y="3658"/>
                </a:lnTo>
                <a:lnTo>
                  <a:pt x="11970" y="3749"/>
                </a:lnTo>
                <a:lnTo>
                  <a:pt x="11701" y="3730"/>
                </a:lnTo>
                <a:lnTo>
                  <a:pt x="11650" y="3838"/>
                </a:lnTo>
                <a:lnTo>
                  <a:pt x="11431" y="3845"/>
                </a:lnTo>
                <a:lnTo>
                  <a:pt x="11278" y="3981"/>
                </a:lnTo>
                <a:lnTo>
                  <a:pt x="11374" y="4052"/>
                </a:lnTo>
                <a:lnTo>
                  <a:pt x="11308" y="4164"/>
                </a:lnTo>
                <a:lnTo>
                  <a:pt x="11421" y="4247"/>
                </a:lnTo>
                <a:lnTo>
                  <a:pt x="11519" y="4395"/>
                </a:lnTo>
                <a:lnTo>
                  <a:pt x="11682" y="4393"/>
                </a:lnTo>
                <a:lnTo>
                  <a:pt x="11834" y="4474"/>
                </a:lnTo>
                <a:lnTo>
                  <a:pt x="11936" y="4456"/>
                </a:lnTo>
                <a:lnTo>
                  <a:pt x="11965" y="4393"/>
                </a:lnTo>
                <a:lnTo>
                  <a:pt x="12128" y="4398"/>
                </a:lnTo>
                <a:lnTo>
                  <a:pt x="12258" y="4479"/>
                </a:lnTo>
                <a:lnTo>
                  <a:pt x="12483" y="4462"/>
                </a:lnTo>
                <a:lnTo>
                  <a:pt x="12573" y="4375"/>
                </a:lnTo>
                <a:lnTo>
                  <a:pt x="12700" y="4410"/>
                </a:lnTo>
                <a:lnTo>
                  <a:pt x="12788" y="4397"/>
                </a:lnTo>
                <a:lnTo>
                  <a:pt x="12743" y="4454"/>
                </a:lnTo>
                <a:lnTo>
                  <a:pt x="12808" y="4523"/>
                </a:lnTo>
                <a:lnTo>
                  <a:pt x="12781" y="4585"/>
                </a:lnTo>
                <a:lnTo>
                  <a:pt x="12815" y="4703"/>
                </a:lnTo>
                <a:lnTo>
                  <a:pt x="12812" y="4708"/>
                </a:lnTo>
                <a:lnTo>
                  <a:pt x="12753" y="4818"/>
                </a:lnTo>
                <a:lnTo>
                  <a:pt x="12716" y="4944"/>
                </a:lnTo>
                <a:lnTo>
                  <a:pt x="12712" y="4946"/>
                </a:lnTo>
                <a:lnTo>
                  <a:pt x="12695" y="4986"/>
                </a:lnTo>
                <a:lnTo>
                  <a:pt x="12680" y="5105"/>
                </a:lnTo>
                <a:lnTo>
                  <a:pt x="12648" y="5179"/>
                </a:lnTo>
                <a:lnTo>
                  <a:pt x="12660" y="5188"/>
                </a:lnTo>
                <a:lnTo>
                  <a:pt x="12620" y="5242"/>
                </a:lnTo>
                <a:lnTo>
                  <a:pt x="12547" y="5282"/>
                </a:lnTo>
                <a:lnTo>
                  <a:pt x="12423" y="5272"/>
                </a:lnTo>
                <a:lnTo>
                  <a:pt x="12291" y="5235"/>
                </a:lnTo>
                <a:lnTo>
                  <a:pt x="12259" y="5287"/>
                </a:lnTo>
                <a:lnTo>
                  <a:pt x="12209" y="5208"/>
                </a:lnTo>
                <a:lnTo>
                  <a:pt x="12093" y="5188"/>
                </a:lnTo>
                <a:lnTo>
                  <a:pt x="11955" y="5201"/>
                </a:lnTo>
                <a:lnTo>
                  <a:pt x="11892" y="5247"/>
                </a:lnTo>
                <a:lnTo>
                  <a:pt x="11771" y="5297"/>
                </a:lnTo>
                <a:lnTo>
                  <a:pt x="11696" y="5272"/>
                </a:lnTo>
                <a:lnTo>
                  <a:pt x="11534" y="5225"/>
                </a:lnTo>
                <a:lnTo>
                  <a:pt x="11377" y="5183"/>
                </a:lnTo>
                <a:lnTo>
                  <a:pt x="11165" y="5185"/>
                </a:lnTo>
                <a:lnTo>
                  <a:pt x="11125" y="5132"/>
                </a:lnTo>
                <a:lnTo>
                  <a:pt x="10967" y="5114"/>
                </a:lnTo>
                <a:lnTo>
                  <a:pt x="10914" y="5087"/>
                </a:lnTo>
                <a:lnTo>
                  <a:pt x="10856" y="5087"/>
                </a:lnTo>
                <a:lnTo>
                  <a:pt x="10802" y="5016"/>
                </a:lnTo>
                <a:lnTo>
                  <a:pt x="10588" y="4983"/>
                </a:lnTo>
                <a:lnTo>
                  <a:pt x="10478" y="5004"/>
                </a:lnTo>
                <a:lnTo>
                  <a:pt x="10362" y="5078"/>
                </a:lnTo>
                <a:lnTo>
                  <a:pt x="10308" y="5156"/>
                </a:lnTo>
                <a:lnTo>
                  <a:pt x="10342" y="5279"/>
                </a:lnTo>
                <a:lnTo>
                  <a:pt x="10263" y="5353"/>
                </a:lnTo>
                <a:lnTo>
                  <a:pt x="10182" y="5395"/>
                </a:lnTo>
                <a:lnTo>
                  <a:pt x="10014" y="5314"/>
                </a:lnTo>
                <a:lnTo>
                  <a:pt x="9792" y="5247"/>
                </a:lnTo>
                <a:lnTo>
                  <a:pt x="9650" y="5217"/>
                </a:lnTo>
                <a:lnTo>
                  <a:pt x="9588" y="5075"/>
                </a:lnTo>
                <a:lnTo>
                  <a:pt x="9386" y="5004"/>
                </a:lnTo>
                <a:lnTo>
                  <a:pt x="9258" y="4977"/>
                </a:lnTo>
                <a:lnTo>
                  <a:pt x="9191" y="4991"/>
                </a:lnTo>
                <a:lnTo>
                  <a:pt x="9016" y="4937"/>
                </a:lnTo>
                <a:lnTo>
                  <a:pt x="8960" y="4912"/>
                </a:lnTo>
                <a:lnTo>
                  <a:pt x="8932" y="4838"/>
                </a:lnTo>
                <a:lnTo>
                  <a:pt x="8852" y="4836"/>
                </a:lnTo>
                <a:lnTo>
                  <a:pt x="8837" y="4750"/>
                </a:lnTo>
                <a:lnTo>
                  <a:pt x="8948" y="4673"/>
                </a:lnTo>
                <a:lnTo>
                  <a:pt x="8987" y="4542"/>
                </a:lnTo>
                <a:lnTo>
                  <a:pt x="8942" y="4503"/>
                </a:lnTo>
                <a:lnTo>
                  <a:pt x="8953" y="4434"/>
                </a:lnTo>
                <a:lnTo>
                  <a:pt x="9039" y="4360"/>
                </a:lnTo>
                <a:lnTo>
                  <a:pt x="9033" y="4331"/>
                </a:lnTo>
                <a:lnTo>
                  <a:pt x="8900" y="4387"/>
                </a:lnTo>
                <a:lnTo>
                  <a:pt x="8916" y="4311"/>
                </a:lnTo>
                <a:lnTo>
                  <a:pt x="8817" y="4292"/>
                </a:lnTo>
                <a:lnTo>
                  <a:pt x="8647" y="4353"/>
                </a:lnTo>
                <a:lnTo>
                  <a:pt x="8546" y="4361"/>
                </a:lnTo>
                <a:lnTo>
                  <a:pt x="8494" y="4326"/>
                </a:lnTo>
                <a:lnTo>
                  <a:pt x="8341" y="4328"/>
                </a:lnTo>
                <a:lnTo>
                  <a:pt x="8191" y="4387"/>
                </a:lnTo>
                <a:lnTo>
                  <a:pt x="8124" y="4365"/>
                </a:lnTo>
                <a:lnTo>
                  <a:pt x="7886" y="4377"/>
                </a:lnTo>
                <a:lnTo>
                  <a:pt x="7639" y="4403"/>
                </a:lnTo>
                <a:lnTo>
                  <a:pt x="7491" y="4449"/>
                </a:lnTo>
                <a:lnTo>
                  <a:pt x="7385" y="4513"/>
                </a:lnTo>
                <a:lnTo>
                  <a:pt x="7226" y="4538"/>
                </a:lnTo>
                <a:lnTo>
                  <a:pt x="7066" y="4622"/>
                </a:lnTo>
                <a:lnTo>
                  <a:pt x="7008" y="4621"/>
                </a:lnTo>
                <a:lnTo>
                  <a:pt x="6875" y="4587"/>
                </a:lnTo>
                <a:lnTo>
                  <a:pt x="6742" y="4597"/>
                </a:lnTo>
                <a:lnTo>
                  <a:pt x="6681" y="4533"/>
                </a:lnTo>
                <a:lnTo>
                  <a:pt x="6583" y="4531"/>
                </a:lnTo>
                <a:lnTo>
                  <a:pt x="6508" y="4626"/>
                </a:lnTo>
                <a:lnTo>
                  <a:pt x="6365" y="4786"/>
                </a:lnTo>
                <a:lnTo>
                  <a:pt x="6242" y="4850"/>
                </a:lnTo>
                <a:lnTo>
                  <a:pt x="6083" y="4920"/>
                </a:lnTo>
                <a:lnTo>
                  <a:pt x="5961" y="5026"/>
                </a:lnTo>
                <a:lnTo>
                  <a:pt x="5913" y="5110"/>
                </a:lnTo>
                <a:lnTo>
                  <a:pt x="5817" y="5249"/>
                </a:lnTo>
                <a:lnTo>
                  <a:pt x="5787" y="5449"/>
                </a:lnTo>
                <a:lnTo>
                  <a:pt x="5631" y="5585"/>
                </a:lnTo>
                <a:lnTo>
                  <a:pt x="5548" y="5629"/>
                </a:lnTo>
                <a:lnTo>
                  <a:pt x="5407" y="5740"/>
                </a:lnTo>
                <a:lnTo>
                  <a:pt x="5274" y="5759"/>
                </a:lnTo>
                <a:lnTo>
                  <a:pt x="5185" y="5824"/>
                </a:lnTo>
                <a:lnTo>
                  <a:pt x="5047" y="5994"/>
                </a:lnTo>
                <a:lnTo>
                  <a:pt x="4939" y="6056"/>
                </a:lnTo>
                <a:lnTo>
                  <a:pt x="4860" y="6161"/>
                </a:lnTo>
                <a:lnTo>
                  <a:pt x="4829" y="6250"/>
                </a:lnTo>
                <a:lnTo>
                  <a:pt x="4767" y="6349"/>
                </a:lnTo>
                <a:lnTo>
                  <a:pt x="4713" y="6376"/>
                </a:lnTo>
                <a:lnTo>
                  <a:pt x="4609" y="6486"/>
                </a:lnTo>
                <a:lnTo>
                  <a:pt x="4530" y="6607"/>
                </a:lnTo>
                <a:lnTo>
                  <a:pt x="4523" y="6664"/>
                </a:lnTo>
                <a:lnTo>
                  <a:pt x="4454" y="6755"/>
                </a:lnTo>
                <a:lnTo>
                  <a:pt x="4392" y="6802"/>
                </a:lnTo>
                <a:lnTo>
                  <a:pt x="4365" y="6883"/>
                </a:lnTo>
                <a:lnTo>
                  <a:pt x="4340" y="6957"/>
                </a:lnTo>
                <a:lnTo>
                  <a:pt x="4393" y="7033"/>
                </a:lnTo>
                <a:lnTo>
                  <a:pt x="4409" y="7115"/>
                </a:lnTo>
                <a:lnTo>
                  <a:pt x="4375" y="7203"/>
                </a:lnTo>
                <a:lnTo>
                  <a:pt x="4372" y="7290"/>
                </a:lnTo>
                <a:lnTo>
                  <a:pt x="4350" y="7465"/>
                </a:lnTo>
                <a:lnTo>
                  <a:pt x="4299" y="7634"/>
                </a:lnTo>
                <a:lnTo>
                  <a:pt x="4244" y="7723"/>
                </a:lnTo>
                <a:lnTo>
                  <a:pt x="4237" y="7819"/>
                </a:lnTo>
                <a:lnTo>
                  <a:pt x="4186" y="7911"/>
                </a:lnTo>
                <a:lnTo>
                  <a:pt x="4097" y="8038"/>
                </a:lnTo>
                <a:lnTo>
                  <a:pt x="4031" y="8071"/>
                </a:lnTo>
                <a:lnTo>
                  <a:pt x="4089" y="8137"/>
                </a:lnTo>
                <a:lnTo>
                  <a:pt x="4124" y="8278"/>
                </a:lnTo>
                <a:lnTo>
                  <a:pt x="4094" y="8358"/>
                </a:lnTo>
                <a:lnTo>
                  <a:pt x="4097" y="8499"/>
                </a:lnTo>
                <a:lnTo>
                  <a:pt x="4101" y="8538"/>
                </a:lnTo>
                <a:lnTo>
                  <a:pt x="4139" y="8576"/>
                </a:lnTo>
                <a:lnTo>
                  <a:pt x="4134" y="8603"/>
                </a:lnTo>
                <a:lnTo>
                  <a:pt x="4159" y="8655"/>
                </a:lnTo>
                <a:lnTo>
                  <a:pt x="4218" y="8667"/>
                </a:lnTo>
                <a:lnTo>
                  <a:pt x="4287" y="8745"/>
                </a:lnTo>
                <a:lnTo>
                  <a:pt x="4326" y="8775"/>
                </a:lnTo>
                <a:lnTo>
                  <a:pt x="4343" y="8815"/>
                </a:lnTo>
                <a:lnTo>
                  <a:pt x="4350" y="8896"/>
                </a:lnTo>
                <a:lnTo>
                  <a:pt x="4382" y="8933"/>
                </a:lnTo>
                <a:lnTo>
                  <a:pt x="4417" y="8957"/>
                </a:lnTo>
                <a:lnTo>
                  <a:pt x="4467" y="9029"/>
                </a:lnTo>
                <a:lnTo>
                  <a:pt x="4523" y="9137"/>
                </a:lnTo>
                <a:lnTo>
                  <a:pt x="4530" y="9275"/>
                </a:lnTo>
                <a:lnTo>
                  <a:pt x="4550" y="9342"/>
                </a:lnTo>
                <a:lnTo>
                  <a:pt x="4621" y="9442"/>
                </a:lnTo>
                <a:lnTo>
                  <a:pt x="4725" y="9516"/>
                </a:lnTo>
                <a:lnTo>
                  <a:pt x="4767" y="9529"/>
                </a:lnTo>
                <a:lnTo>
                  <a:pt x="4863" y="9649"/>
                </a:lnTo>
                <a:lnTo>
                  <a:pt x="4991" y="9751"/>
                </a:lnTo>
                <a:lnTo>
                  <a:pt x="5127" y="9893"/>
                </a:lnTo>
                <a:lnTo>
                  <a:pt x="5287" y="9982"/>
                </a:lnTo>
                <a:lnTo>
                  <a:pt x="5331" y="9980"/>
                </a:lnTo>
                <a:lnTo>
                  <a:pt x="5361" y="9985"/>
                </a:lnTo>
                <a:lnTo>
                  <a:pt x="5525" y="9916"/>
                </a:lnTo>
                <a:lnTo>
                  <a:pt x="5641" y="9862"/>
                </a:lnTo>
                <a:lnTo>
                  <a:pt x="5838" y="9830"/>
                </a:lnTo>
                <a:lnTo>
                  <a:pt x="5944" y="9829"/>
                </a:lnTo>
                <a:lnTo>
                  <a:pt x="6060" y="9864"/>
                </a:lnTo>
                <a:lnTo>
                  <a:pt x="6136" y="9862"/>
                </a:lnTo>
                <a:lnTo>
                  <a:pt x="6285" y="9915"/>
                </a:lnTo>
                <a:lnTo>
                  <a:pt x="6440" y="9861"/>
                </a:lnTo>
                <a:lnTo>
                  <a:pt x="6538" y="9797"/>
                </a:lnTo>
                <a:lnTo>
                  <a:pt x="6812" y="9689"/>
                </a:lnTo>
                <a:lnTo>
                  <a:pt x="6955" y="9649"/>
                </a:lnTo>
                <a:lnTo>
                  <a:pt x="7100" y="9627"/>
                </a:lnTo>
                <a:lnTo>
                  <a:pt x="7255" y="9627"/>
                </a:lnTo>
                <a:lnTo>
                  <a:pt x="7388" y="9625"/>
                </a:lnTo>
                <a:lnTo>
                  <a:pt x="7509" y="9748"/>
                </a:lnTo>
                <a:lnTo>
                  <a:pt x="7565" y="9883"/>
                </a:lnTo>
                <a:lnTo>
                  <a:pt x="7657" y="9999"/>
                </a:lnTo>
                <a:lnTo>
                  <a:pt x="7802" y="10002"/>
                </a:lnTo>
                <a:lnTo>
                  <a:pt x="7871" y="9962"/>
                </a:lnTo>
                <a:lnTo>
                  <a:pt x="7940" y="9970"/>
                </a:lnTo>
                <a:lnTo>
                  <a:pt x="8129" y="9904"/>
                </a:lnTo>
                <a:lnTo>
                  <a:pt x="8127" y="9955"/>
                </a:lnTo>
                <a:lnTo>
                  <a:pt x="8172" y="9982"/>
                </a:lnTo>
                <a:lnTo>
                  <a:pt x="8208" y="10066"/>
                </a:lnTo>
                <a:lnTo>
                  <a:pt x="8290" y="10096"/>
                </a:lnTo>
                <a:lnTo>
                  <a:pt x="8359" y="10221"/>
                </a:lnTo>
                <a:lnTo>
                  <a:pt x="8332" y="10367"/>
                </a:lnTo>
                <a:lnTo>
                  <a:pt x="8267" y="10578"/>
                </a:lnTo>
                <a:lnTo>
                  <a:pt x="8302" y="10606"/>
                </a:lnTo>
                <a:lnTo>
                  <a:pt x="8265" y="10744"/>
                </a:lnTo>
                <a:lnTo>
                  <a:pt x="8220" y="10881"/>
                </a:lnTo>
                <a:lnTo>
                  <a:pt x="8181" y="10940"/>
                </a:lnTo>
                <a:lnTo>
                  <a:pt x="8174" y="11002"/>
                </a:lnTo>
                <a:lnTo>
                  <a:pt x="8287" y="11196"/>
                </a:lnTo>
                <a:lnTo>
                  <a:pt x="8410" y="11349"/>
                </a:lnTo>
                <a:lnTo>
                  <a:pt x="8600" y="11537"/>
                </a:lnTo>
                <a:lnTo>
                  <a:pt x="8755" y="11734"/>
                </a:lnTo>
                <a:lnTo>
                  <a:pt x="8805" y="11874"/>
                </a:lnTo>
                <a:lnTo>
                  <a:pt x="8832" y="11931"/>
                </a:lnTo>
                <a:lnTo>
                  <a:pt x="8815" y="11968"/>
                </a:lnTo>
                <a:lnTo>
                  <a:pt x="8910" y="12086"/>
                </a:lnTo>
                <a:lnTo>
                  <a:pt x="8950" y="12209"/>
                </a:lnTo>
                <a:lnTo>
                  <a:pt x="9011" y="12387"/>
                </a:lnTo>
                <a:lnTo>
                  <a:pt x="8957" y="12461"/>
                </a:lnTo>
                <a:lnTo>
                  <a:pt x="8948" y="12500"/>
                </a:lnTo>
                <a:lnTo>
                  <a:pt x="8996" y="12610"/>
                </a:lnTo>
                <a:lnTo>
                  <a:pt x="9048" y="12722"/>
                </a:lnTo>
                <a:lnTo>
                  <a:pt x="9105" y="12788"/>
                </a:lnTo>
                <a:lnTo>
                  <a:pt x="9117" y="12891"/>
                </a:lnTo>
                <a:lnTo>
                  <a:pt x="9103" y="13027"/>
                </a:lnTo>
                <a:lnTo>
                  <a:pt x="9048" y="13108"/>
                </a:lnTo>
                <a:lnTo>
                  <a:pt x="8948" y="13227"/>
                </a:lnTo>
                <a:lnTo>
                  <a:pt x="8908" y="13301"/>
                </a:lnTo>
                <a:lnTo>
                  <a:pt x="8857" y="13466"/>
                </a:lnTo>
                <a:lnTo>
                  <a:pt x="8852" y="13544"/>
                </a:lnTo>
                <a:lnTo>
                  <a:pt x="8800" y="13709"/>
                </a:lnTo>
                <a:lnTo>
                  <a:pt x="8783" y="13865"/>
                </a:lnTo>
                <a:lnTo>
                  <a:pt x="8807" y="13978"/>
                </a:lnTo>
                <a:lnTo>
                  <a:pt x="8827" y="14114"/>
                </a:lnTo>
                <a:lnTo>
                  <a:pt x="8980" y="14288"/>
                </a:lnTo>
                <a:lnTo>
                  <a:pt x="9026" y="14399"/>
                </a:lnTo>
                <a:lnTo>
                  <a:pt x="9130" y="14609"/>
                </a:lnTo>
                <a:lnTo>
                  <a:pt x="9228" y="14754"/>
                </a:lnTo>
                <a:lnTo>
                  <a:pt x="9300" y="14825"/>
                </a:lnTo>
                <a:lnTo>
                  <a:pt x="9327" y="14919"/>
                </a:lnTo>
                <a:lnTo>
                  <a:pt x="9346" y="15124"/>
                </a:lnTo>
                <a:lnTo>
                  <a:pt x="9420" y="15387"/>
                </a:lnTo>
                <a:lnTo>
                  <a:pt x="9469" y="15510"/>
                </a:lnTo>
                <a:lnTo>
                  <a:pt x="9517" y="15671"/>
                </a:lnTo>
                <a:lnTo>
                  <a:pt x="9590" y="15793"/>
                </a:lnTo>
                <a:lnTo>
                  <a:pt x="9721" y="15919"/>
                </a:lnTo>
                <a:lnTo>
                  <a:pt x="9851" y="16131"/>
                </a:lnTo>
                <a:lnTo>
                  <a:pt x="9940" y="16267"/>
                </a:lnTo>
                <a:lnTo>
                  <a:pt x="10053" y="16417"/>
                </a:lnTo>
                <a:lnTo>
                  <a:pt x="10064" y="16540"/>
                </a:lnTo>
                <a:lnTo>
                  <a:pt x="10014" y="16569"/>
                </a:lnTo>
                <a:lnTo>
                  <a:pt x="10071" y="16673"/>
                </a:lnTo>
                <a:lnTo>
                  <a:pt x="10076" y="16766"/>
                </a:lnTo>
                <a:lnTo>
                  <a:pt x="10098" y="16808"/>
                </a:lnTo>
                <a:lnTo>
                  <a:pt x="10105" y="16786"/>
                </a:lnTo>
                <a:lnTo>
                  <a:pt x="10176" y="16855"/>
                </a:lnTo>
                <a:lnTo>
                  <a:pt x="10228" y="16858"/>
                </a:lnTo>
                <a:lnTo>
                  <a:pt x="10295" y="16912"/>
                </a:lnTo>
                <a:lnTo>
                  <a:pt x="10366" y="16909"/>
                </a:lnTo>
                <a:lnTo>
                  <a:pt x="10460" y="16850"/>
                </a:lnTo>
                <a:lnTo>
                  <a:pt x="10591" y="16826"/>
                </a:lnTo>
                <a:lnTo>
                  <a:pt x="10751" y="16766"/>
                </a:lnTo>
                <a:lnTo>
                  <a:pt x="10817" y="16772"/>
                </a:lnTo>
                <a:lnTo>
                  <a:pt x="10911" y="16754"/>
                </a:lnTo>
                <a:lnTo>
                  <a:pt x="11079" y="16784"/>
                </a:lnTo>
                <a:lnTo>
                  <a:pt x="11159" y="16754"/>
                </a:lnTo>
                <a:lnTo>
                  <a:pt x="11253" y="16777"/>
                </a:lnTo>
                <a:lnTo>
                  <a:pt x="11273" y="16734"/>
                </a:lnTo>
                <a:lnTo>
                  <a:pt x="11354" y="16725"/>
                </a:lnTo>
                <a:lnTo>
                  <a:pt x="11520" y="16665"/>
                </a:lnTo>
                <a:lnTo>
                  <a:pt x="11643" y="16594"/>
                </a:lnTo>
                <a:lnTo>
                  <a:pt x="11761" y="16500"/>
                </a:lnTo>
                <a:lnTo>
                  <a:pt x="11951" y="16335"/>
                </a:lnTo>
                <a:lnTo>
                  <a:pt x="12052" y="16219"/>
                </a:lnTo>
                <a:lnTo>
                  <a:pt x="12103" y="16136"/>
                </a:lnTo>
                <a:lnTo>
                  <a:pt x="12179" y="16054"/>
                </a:lnTo>
                <a:lnTo>
                  <a:pt x="12212" y="16030"/>
                </a:lnTo>
                <a:lnTo>
                  <a:pt x="12330" y="15948"/>
                </a:lnTo>
                <a:lnTo>
                  <a:pt x="12379" y="15872"/>
                </a:lnTo>
                <a:lnTo>
                  <a:pt x="12411" y="15735"/>
                </a:lnTo>
                <a:lnTo>
                  <a:pt x="12463" y="15614"/>
                </a:lnTo>
                <a:lnTo>
                  <a:pt x="12483" y="15525"/>
                </a:lnTo>
                <a:lnTo>
                  <a:pt x="12443" y="15515"/>
                </a:lnTo>
                <a:lnTo>
                  <a:pt x="12434" y="15444"/>
                </a:lnTo>
                <a:lnTo>
                  <a:pt x="12512" y="15380"/>
                </a:lnTo>
                <a:lnTo>
                  <a:pt x="12722" y="15289"/>
                </a:lnTo>
                <a:lnTo>
                  <a:pt x="12865" y="15232"/>
                </a:lnTo>
                <a:lnTo>
                  <a:pt x="12941" y="15172"/>
                </a:lnTo>
                <a:lnTo>
                  <a:pt x="12973" y="15099"/>
                </a:lnTo>
                <a:lnTo>
                  <a:pt x="12936" y="15071"/>
                </a:lnTo>
                <a:lnTo>
                  <a:pt x="12971" y="14991"/>
                </a:lnTo>
                <a:lnTo>
                  <a:pt x="12992" y="14821"/>
                </a:lnTo>
                <a:lnTo>
                  <a:pt x="12960" y="14830"/>
                </a:lnTo>
                <a:lnTo>
                  <a:pt x="12963" y="14778"/>
                </a:lnTo>
                <a:lnTo>
                  <a:pt x="12938" y="14677"/>
                </a:lnTo>
                <a:lnTo>
                  <a:pt x="12865" y="14544"/>
                </a:lnTo>
                <a:lnTo>
                  <a:pt x="12891" y="14419"/>
                </a:lnTo>
                <a:lnTo>
                  <a:pt x="12965" y="14377"/>
                </a:lnTo>
                <a:lnTo>
                  <a:pt x="13096" y="14252"/>
                </a:lnTo>
                <a:lnTo>
                  <a:pt x="13165" y="14220"/>
                </a:lnTo>
                <a:lnTo>
                  <a:pt x="13375" y="14029"/>
                </a:lnTo>
                <a:lnTo>
                  <a:pt x="13577" y="13943"/>
                </a:lnTo>
                <a:lnTo>
                  <a:pt x="13742" y="13874"/>
                </a:lnTo>
                <a:lnTo>
                  <a:pt x="13862" y="13763"/>
                </a:lnTo>
                <a:lnTo>
                  <a:pt x="13939" y="13638"/>
                </a:lnTo>
                <a:lnTo>
                  <a:pt x="14002" y="13510"/>
                </a:lnTo>
                <a:lnTo>
                  <a:pt x="13978" y="13421"/>
                </a:lnTo>
                <a:lnTo>
                  <a:pt x="13992" y="13136"/>
                </a:lnTo>
                <a:lnTo>
                  <a:pt x="13980" y="12976"/>
                </a:lnTo>
                <a:lnTo>
                  <a:pt x="13998" y="12793"/>
                </a:lnTo>
                <a:lnTo>
                  <a:pt x="13975" y="12711"/>
                </a:lnTo>
                <a:lnTo>
                  <a:pt x="13911" y="12672"/>
                </a:lnTo>
                <a:lnTo>
                  <a:pt x="13847" y="12490"/>
                </a:lnTo>
                <a:lnTo>
                  <a:pt x="13790" y="12374"/>
                </a:lnTo>
                <a:lnTo>
                  <a:pt x="13805" y="12285"/>
                </a:lnTo>
                <a:lnTo>
                  <a:pt x="13796" y="12229"/>
                </a:lnTo>
                <a:lnTo>
                  <a:pt x="13850" y="12116"/>
                </a:lnTo>
                <a:lnTo>
                  <a:pt x="13847" y="12069"/>
                </a:lnTo>
                <a:lnTo>
                  <a:pt x="13734" y="12002"/>
                </a:lnTo>
                <a:lnTo>
                  <a:pt x="13726" y="11896"/>
                </a:lnTo>
                <a:lnTo>
                  <a:pt x="13815" y="11667"/>
                </a:lnTo>
                <a:lnTo>
                  <a:pt x="13889" y="11605"/>
                </a:lnTo>
                <a:lnTo>
                  <a:pt x="13926" y="11482"/>
                </a:lnTo>
                <a:lnTo>
                  <a:pt x="13985" y="11406"/>
                </a:lnTo>
                <a:lnTo>
                  <a:pt x="14013" y="11275"/>
                </a:lnTo>
                <a:lnTo>
                  <a:pt x="14081" y="11261"/>
                </a:lnTo>
                <a:lnTo>
                  <a:pt x="14125" y="11182"/>
                </a:lnTo>
                <a:lnTo>
                  <a:pt x="14251" y="11108"/>
                </a:lnTo>
                <a:lnTo>
                  <a:pt x="14291" y="11064"/>
                </a:lnTo>
                <a:lnTo>
                  <a:pt x="14333" y="10965"/>
                </a:lnTo>
                <a:lnTo>
                  <a:pt x="14528" y="10739"/>
                </a:lnTo>
                <a:lnTo>
                  <a:pt x="14692" y="10598"/>
                </a:lnTo>
                <a:lnTo>
                  <a:pt x="14951" y="10411"/>
                </a:lnTo>
                <a:lnTo>
                  <a:pt x="15121" y="10261"/>
                </a:lnTo>
                <a:lnTo>
                  <a:pt x="15316" y="10005"/>
                </a:lnTo>
                <a:lnTo>
                  <a:pt x="15453" y="9798"/>
                </a:lnTo>
                <a:lnTo>
                  <a:pt x="15586" y="9526"/>
                </a:lnTo>
                <a:lnTo>
                  <a:pt x="15673" y="9288"/>
                </a:lnTo>
                <a:lnTo>
                  <a:pt x="15739" y="9083"/>
                </a:lnTo>
                <a:lnTo>
                  <a:pt x="15769" y="8883"/>
                </a:lnTo>
                <a:lnTo>
                  <a:pt x="15798" y="8817"/>
                </a:lnTo>
                <a:lnTo>
                  <a:pt x="15789" y="8721"/>
                </a:lnTo>
                <a:lnTo>
                  <a:pt x="15794" y="8613"/>
                </a:lnTo>
                <a:lnTo>
                  <a:pt x="15784" y="8563"/>
                </a:lnTo>
                <a:lnTo>
                  <a:pt x="15724" y="8565"/>
                </a:lnTo>
                <a:lnTo>
                  <a:pt x="15653" y="8627"/>
                </a:lnTo>
                <a:lnTo>
                  <a:pt x="15567" y="8645"/>
                </a:lnTo>
                <a:lnTo>
                  <a:pt x="15493" y="8672"/>
                </a:lnTo>
                <a:lnTo>
                  <a:pt x="15441" y="8676"/>
                </a:lnTo>
                <a:lnTo>
                  <a:pt x="15347" y="8682"/>
                </a:lnTo>
                <a:lnTo>
                  <a:pt x="15289" y="8716"/>
                </a:lnTo>
                <a:lnTo>
                  <a:pt x="15209" y="8728"/>
                </a:lnTo>
                <a:lnTo>
                  <a:pt x="15064" y="8785"/>
                </a:lnTo>
                <a:lnTo>
                  <a:pt x="14880" y="8807"/>
                </a:lnTo>
                <a:lnTo>
                  <a:pt x="14722" y="8854"/>
                </a:lnTo>
                <a:lnTo>
                  <a:pt x="14636" y="8852"/>
                </a:lnTo>
                <a:lnTo>
                  <a:pt x="14554" y="8777"/>
                </a:lnTo>
                <a:lnTo>
                  <a:pt x="14515" y="8701"/>
                </a:lnTo>
                <a:lnTo>
                  <a:pt x="14456" y="8667"/>
                </a:lnTo>
                <a:lnTo>
                  <a:pt x="14379" y="8617"/>
                </a:lnTo>
                <a:lnTo>
                  <a:pt x="14473" y="8573"/>
                </a:lnTo>
                <a:lnTo>
                  <a:pt x="14473" y="8497"/>
                </a:lnTo>
                <a:lnTo>
                  <a:pt x="14427" y="8440"/>
                </a:lnTo>
                <a:lnTo>
                  <a:pt x="14340" y="8386"/>
                </a:lnTo>
                <a:lnTo>
                  <a:pt x="14281" y="8324"/>
                </a:lnTo>
                <a:lnTo>
                  <a:pt x="14178" y="8218"/>
                </a:lnTo>
                <a:lnTo>
                  <a:pt x="14074" y="8115"/>
                </a:lnTo>
                <a:lnTo>
                  <a:pt x="13823" y="7945"/>
                </a:lnTo>
                <a:lnTo>
                  <a:pt x="13722" y="7856"/>
                </a:lnTo>
                <a:lnTo>
                  <a:pt x="13660" y="7693"/>
                </a:lnTo>
                <a:lnTo>
                  <a:pt x="13542" y="7486"/>
                </a:lnTo>
                <a:lnTo>
                  <a:pt x="13443" y="7420"/>
                </a:lnTo>
                <a:lnTo>
                  <a:pt x="13374" y="7376"/>
                </a:lnTo>
                <a:lnTo>
                  <a:pt x="13291" y="7166"/>
                </a:lnTo>
                <a:lnTo>
                  <a:pt x="13251" y="6984"/>
                </a:lnTo>
                <a:lnTo>
                  <a:pt x="13285" y="6954"/>
                </a:lnTo>
                <a:lnTo>
                  <a:pt x="13214" y="6782"/>
                </a:lnTo>
                <a:lnTo>
                  <a:pt x="13180" y="6747"/>
                </a:lnTo>
                <a:lnTo>
                  <a:pt x="12970" y="6592"/>
                </a:lnTo>
                <a:lnTo>
                  <a:pt x="12953" y="6481"/>
                </a:lnTo>
                <a:lnTo>
                  <a:pt x="12983" y="6450"/>
                </a:lnTo>
                <a:lnTo>
                  <a:pt x="12815" y="6262"/>
                </a:lnTo>
                <a:lnTo>
                  <a:pt x="12753" y="6166"/>
                </a:lnTo>
                <a:lnTo>
                  <a:pt x="12682" y="6075"/>
                </a:lnTo>
                <a:lnTo>
                  <a:pt x="12534" y="5814"/>
                </a:lnTo>
                <a:lnTo>
                  <a:pt x="12418" y="5649"/>
                </a:lnTo>
                <a:lnTo>
                  <a:pt x="12335" y="5476"/>
                </a:lnTo>
                <a:lnTo>
                  <a:pt x="12350" y="5462"/>
                </a:lnTo>
                <a:lnTo>
                  <a:pt x="12488" y="5696"/>
                </a:lnTo>
                <a:lnTo>
                  <a:pt x="12567" y="5770"/>
                </a:lnTo>
                <a:lnTo>
                  <a:pt x="12628" y="5823"/>
                </a:lnTo>
                <a:lnTo>
                  <a:pt x="12663" y="5794"/>
                </a:lnTo>
                <a:lnTo>
                  <a:pt x="12699" y="5708"/>
                </a:lnTo>
                <a:lnTo>
                  <a:pt x="12719" y="5583"/>
                </a:lnTo>
                <a:lnTo>
                  <a:pt x="12758" y="5518"/>
                </a:lnTo>
                <a:lnTo>
                  <a:pt x="12766" y="5541"/>
                </a:lnTo>
                <a:lnTo>
                  <a:pt x="12753" y="5607"/>
                </a:lnTo>
                <a:lnTo>
                  <a:pt x="12753" y="5664"/>
                </a:lnTo>
                <a:lnTo>
                  <a:pt x="12737" y="5755"/>
                </a:lnTo>
                <a:lnTo>
                  <a:pt x="12818" y="5755"/>
                </a:lnTo>
                <a:lnTo>
                  <a:pt x="12914" y="5868"/>
                </a:lnTo>
                <a:lnTo>
                  <a:pt x="13029" y="6003"/>
                </a:lnTo>
                <a:lnTo>
                  <a:pt x="13108" y="6127"/>
                </a:lnTo>
                <a:lnTo>
                  <a:pt x="13160" y="6166"/>
                </a:lnTo>
                <a:lnTo>
                  <a:pt x="13216" y="6253"/>
                </a:lnTo>
                <a:lnTo>
                  <a:pt x="13210" y="6292"/>
                </a:lnTo>
                <a:lnTo>
                  <a:pt x="13276" y="6390"/>
                </a:lnTo>
                <a:lnTo>
                  <a:pt x="13370" y="6425"/>
                </a:lnTo>
                <a:lnTo>
                  <a:pt x="13456" y="6491"/>
                </a:lnTo>
                <a:lnTo>
                  <a:pt x="13574" y="6683"/>
                </a:lnTo>
                <a:lnTo>
                  <a:pt x="13577" y="6785"/>
                </a:lnTo>
                <a:lnTo>
                  <a:pt x="13611" y="6905"/>
                </a:lnTo>
                <a:lnTo>
                  <a:pt x="13741" y="7072"/>
                </a:lnTo>
                <a:lnTo>
                  <a:pt x="13818" y="7100"/>
                </a:lnTo>
                <a:lnTo>
                  <a:pt x="13948" y="7221"/>
                </a:lnTo>
                <a:lnTo>
                  <a:pt x="14012" y="7366"/>
                </a:lnTo>
                <a:lnTo>
                  <a:pt x="14118" y="7514"/>
                </a:lnTo>
                <a:lnTo>
                  <a:pt x="14212" y="7578"/>
                </a:lnTo>
                <a:lnTo>
                  <a:pt x="14232" y="7651"/>
                </a:lnTo>
                <a:lnTo>
                  <a:pt x="14289" y="7704"/>
                </a:lnTo>
                <a:lnTo>
                  <a:pt x="14318" y="7780"/>
                </a:lnTo>
                <a:lnTo>
                  <a:pt x="14333" y="7859"/>
                </a:lnTo>
                <a:lnTo>
                  <a:pt x="14316" y="7893"/>
                </a:lnTo>
                <a:lnTo>
                  <a:pt x="14342" y="7975"/>
                </a:lnTo>
                <a:lnTo>
                  <a:pt x="14308" y="7984"/>
                </a:lnTo>
                <a:lnTo>
                  <a:pt x="14364" y="8058"/>
                </a:lnTo>
                <a:lnTo>
                  <a:pt x="14409" y="8193"/>
                </a:lnTo>
                <a:lnTo>
                  <a:pt x="14443" y="8246"/>
                </a:lnTo>
                <a:lnTo>
                  <a:pt x="14444" y="8346"/>
                </a:lnTo>
                <a:lnTo>
                  <a:pt x="14498" y="8452"/>
                </a:lnTo>
                <a:lnTo>
                  <a:pt x="14618" y="8462"/>
                </a:lnTo>
                <a:lnTo>
                  <a:pt x="14670" y="8437"/>
                </a:lnTo>
                <a:lnTo>
                  <a:pt x="14756" y="8440"/>
                </a:lnTo>
                <a:lnTo>
                  <a:pt x="14778" y="8395"/>
                </a:lnTo>
                <a:lnTo>
                  <a:pt x="14821" y="8381"/>
                </a:lnTo>
                <a:lnTo>
                  <a:pt x="14853" y="8332"/>
                </a:lnTo>
                <a:lnTo>
                  <a:pt x="14895" y="8322"/>
                </a:lnTo>
                <a:lnTo>
                  <a:pt x="15035" y="8314"/>
                </a:lnTo>
                <a:lnTo>
                  <a:pt x="15138" y="8278"/>
                </a:lnTo>
                <a:lnTo>
                  <a:pt x="15227" y="8203"/>
                </a:lnTo>
                <a:lnTo>
                  <a:pt x="15279" y="8213"/>
                </a:lnTo>
                <a:lnTo>
                  <a:pt x="15350" y="8203"/>
                </a:lnTo>
                <a:lnTo>
                  <a:pt x="15481" y="8075"/>
                </a:lnTo>
                <a:lnTo>
                  <a:pt x="15730" y="7991"/>
                </a:lnTo>
                <a:lnTo>
                  <a:pt x="15878" y="7915"/>
                </a:lnTo>
                <a:lnTo>
                  <a:pt x="15873" y="7854"/>
                </a:lnTo>
                <a:lnTo>
                  <a:pt x="15892" y="7773"/>
                </a:lnTo>
                <a:lnTo>
                  <a:pt x="15998" y="7726"/>
                </a:lnTo>
                <a:lnTo>
                  <a:pt x="16069" y="7716"/>
                </a:lnTo>
                <a:lnTo>
                  <a:pt x="16163" y="7656"/>
                </a:lnTo>
                <a:lnTo>
                  <a:pt x="16250" y="7672"/>
                </a:lnTo>
                <a:lnTo>
                  <a:pt x="16316" y="7622"/>
                </a:lnTo>
                <a:lnTo>
                  <a:pt x="16303" y="7551"/>
                </a:lnTo>
                <a:lnTo>
                  <a:pt x="16355" y="7506"/>
                </a:lnTo>
                <a:lnTo>
                  <a:pt x="16447" y="7507"/>
                </a:lnTo>
                <a:lnTo>
                  <a:pt x="16476" y="7469"/>
                </a:lnTo>
                <a:lnTo>
                  <a:pt x="16474" y="7383"/>
                </a:lnTo>
                <a:lnTo>
                  <a:pt x="16553" y="7317"/>
                </a:lnTo>
                <a:lnTo>
                  <a:pt x="16623" y="7317"/>
                </a:lnTo>
                <a:lnTo>
                  <a:pt x="16631" y="7295"/>
                </a:lnTo>
                <a:lnTo>
                  <a:pt x="16589" y="7178"/>
                </a:lnTo>
                <a:lnTo>
                  <a:pt x="16594" y="7088"/>
                </a:lnTo>
                <a:lnTo>
                  <a:pt x="16616" y="7046"/>
                </a:lnTo>
                <a:lnTo>
                  <a:pt x="16683" y="7056"/>
                </a:lnTo>
                <a:lnTo>
                  <a:pt x="16710" y="6937"/>
                </a:lnTo>
                <a:lnTo>
                  <a:pt x="16757" y="6881"/>
                </a:lnTo>
                <a:lnTo>
                  <a:pt x="16767" y="6832"/>
                </a:lnTo>
                <a:lnTo>
                  <a:pt x="16794" y="6728"/>
                </a:lnTo>
                <a:lnTo>
                  <a:pt x="16784" y="6689"/>
                </a:lnTo>
                <a:lnTo>
                  <a:pt x="16729" y="6668"/>
                </a:lnTo>
                <a:lnTo>
                  <a:pt x="16676" y="6610"/>
                </a:lnTo>
                <a:lnTo>
                  <a:pt x="16589" y="6513"/>
                </a:lnTo>
                <a:lnTo>
                  <a:pt x="16498" y="6481"/>
                </a:lnTo>
                <a:lnTo>
                  <a:pt x="16389" y="6459"/>
                </a:lnTo>
                <a:lnTo>
                  <a:pt x="16294" y="6397"/>
                </a:lnTo>
                <a:lnTo>
                  <a:pt x="16200" y="6280"/>
                </a:lnTo>
                <a:lnTo>
                  <a:pt x="16146" y="6147"/>
                </a:lnTo>
                <a:lnTo>
                  <a:pt x="16156" y="6115"/>
                </a:lnTo>
                <a:lnTo>
                  <a:pt x="16151" y="6046"/>
                </a:lnTo>
                <a:lnTo>
                  <a:pt x="16129" y="6031"/>
                </a:lnTo>
                <a:lnTo>
                  <a:pt x="16104" y="6088"/>
                </a:lnTo>
                <a:lnTo>
                  <a:pt x="16042" y="6193"/>
                </a:lnTo>
                <a:lnTo>
                  <a:pt x="15961" y="6302"/>
                </a:lnTo>
                <a:lnTo>
                  <a:pt x="15887" y="6417"/>
                </a:lnTo>
                <a:lnTo>
                  <a:pt x="15798" y="6412"/>
                </a:lnTo>
                <a:lnTo>
                  <a:pt x="15673" y="6407"/>
                </a:lnTo>
                <a:lnTo>
                  <a:pt x="15562" y="6434"/>
                </a:lnTo>
                <a:lnTo>
                  <a:pt x="15547" y="6388"/>
                </a:lnTo>
                <a:lnTo>
                  <a:pt x="15522" y="6397"/>
                </a:lnTo>
                <a:lnTo>
                  <a:pt x="15478" y="6331"/>
                </a:lnTo>
                <a:lnTo>
                  <a:pt x="15488" y="6232"/>
                </a:lnTo>
                <a:lnTo>
                  <a:pt x="15463" y="6132"/>
                </a:lnTo>
                <a:lnTo>
                  <a:pt x="15405" y="6080"/>
                </a:lnTo>
                <a:lnTo>
                  <a:pt x="15370" y="6097"/>
                </a:lnTo>
                <a:lnTo>
                  <a:pt x="15350" y="6186"/>
                </a:lnTo>
                <a:lnTo>
                  <a:pt x="15387" y="6309"/>
                </a:lnTo>
                <a:lnTo>
                  <a:pt x="15355" y="6267"/>
                </a:lnTo>
                <a:lnTo>
                  <a:pt x="15323" y="6211"/>
                </a:lnTo>
                <a:lnTo>
                  <a:pt x="15269" y="6164"/>
                </a:lnTo>
                <a:lnTo>
                  <a:pt x="15237" y="6109"/>
                </a:lnTo>
                <a:lnTo>
                  <a:pt x="15239" y="6051"/>
                </a:lnTo>
                <a:lnTo>
                  <a:pt x="15215" y="5982"/>
                </a:lnTo>
                <a:lnTo>
                  <a:pt x="15096" y="5913"/>
                </a:lnTo>
                <a:lnTo>
                  <a:pt x="15057" y="5854"/>
                </a:lnTo>
                <a:lnTo>
                  <a:pt x="14975" y="5816"/>
                </a:lnTo>
                <a:lnTo>
                  <a:pt x="14884" y="5674"/>
                </a:lnTo>
                <a:lnTo>
                  <a:pt x="14806" y="5550"/>
                </a:lnTo>
                <a:lnTo>
                  <a:pt x="14811" y="5513"/>
                </a:lnTo>
                <a:lnTo>
                  <a:pt x="14762" y="5442"/>
                </a:lnTo>
                <a:lnTo>
                  <a:pt x="14852" y="5449"/>
                </a:lnTo>
                <a:lnTo>
                  <a:pt x="14890" y="5387"/>
                </a:lnTo>
                <a:lnTo>
                  <a:pt x="14998" y="5440"/>
                </a:lnTo>
                <a:lnTo>
                  <a:pt x="15069" y="5413"/>
                </a:lnTo>
                <a:lnTo>
                  <a:pt x="15232" y="5631"/>
                </a:lnTo>
                <a:lnTo>
                  <a:pt x="15370" y="5787"/>
                </a:lnTo>
                <a:lnTo>
                  <a:pt x="15522" y="5834"/>
                </a:lnTo>
                <a:lnTo>
                  <a:pt x="15702" y="5962"/>
                </a:lnTo>
                <a:lnTo>
                  <a:pt x="15892" y="6018"/>
                </a:lnTo>
                <a:lnTo>
                  <a:pt x="16013" y="5937"/>
                </a:lnTo>
                <a:lnTo>
                  <a:pt x="16114" y="5907"/>
                </a:lnTo>
                <a:lnTo>
                  <a:pt x="16188" y="5937"/>
                </a:lnTo>
                <a:lnTo>
                  <a:pt x="16304" y="6142"/>
                </a:lnTo>
                <a:lnTo>
                  <a:pt x="16468" y="6164"/>
                </a:lnTo>
                <a:lnTo>
                  <a:pt x="16629" y="6203"/>
                </a:lnTo>
                <a:lnTo>
                  <a:pt x="16897" y="6253"/>
                </a:lnTo>
                <a:lnTo>
                  <a:pt x="17075" y="6230"/>
                </a:lnTo>
                <a:lnTo>
                  <a:pt x="17284" y="6226"/>
                </a:lnTo>
                <a:lnTo>
                  <a:pt x="17506" y="6196"/>
                </a:lnTo>
                <a:lnTo>
                  <a:pt x="17643" y="6324"/>
                </a:lnTo>
                <a:lnTo>
                  <a:pt x="17718" y="6447"/>
                </a:lnTo>
                <a:lnTo>
                  <a:pt x="17821" y="6491"/>
                </a:lnTo>
                <a:lnTo>
                  <a:pt x="18008" y="6636"/>
                </a:lnTo>
                <a:lnTo>
                  <a:pt x="18063" y="6705"/>
                </a:lnTo>
                <a:lnTo>
                  <a:pt x="18025" y="6767"/>
                </a:lnTo>
                <a:lnTo>
                  <a:pt x="18242" y="6977"/>
                </a:lnTo>
                <a:lnTo>
                  <a:pt x="18329" y="6999"/>
                </a:lnTo>
                <a:lnTo>
                  <a:pt x="18467" y="6895"/>
                </a:lnTo>
                <a:lnTo>
                  <a:pt x="18538" y="7058"/>
                </a:lnTo>
                <a:lnTo>
                  <a:pt x="18595" y="7270"/>
                </a:lnTo>
                <a:lnTo>
                  <a:pt x="18688" y="7497"/>
                </a:lnTo>
                <a:lnTo>
                  <a:pt x="18818" y="7844"/>
                </a:lnTo>
                <a:lnTo>
                  <a:pt x="18974" y="8092"/>
                </a:lnTo>
                <a:lnTo>
                  <a:pt x="19016" y="8204"/>
                </a:lnTo>
                <a:lnTo>
                  <a:pt x="19087" y="8433"/>
                </a:lnTo>
                <a:lnTo>
                  <a:pt x="19176" y="8608"/>
                </a:lnTo>
                <a:lnTo>
                  <a:pt x="19230" y="8694"/>
                </a:lnTo>
                <a:lnTo>
                  <a:pt x="19301" y="8879"/>
                </a:lnTo>
                <a:lnTo>
                  <a:pt x="19386" y="9139"/>
                </a:lnTo>
                <a:lnTo>
                  <a:pt x="19511" y="9310"/>
                </a:lnTo>
                <a:lnTo>
                  <a:pt x="19548" y="9256"/>
                </a:lnTo>
                <a:lnTo>
                  <a:pt x="19568" y="9132"/>
                </a:lnTo>
                <a:lnTo>
                  <a:pt x="19657" y="9080"/>
                </a:lnTo>
                <a:lnTo>
                  <a:pt x="19617" y="9019"/>
                </a:lnTo>
                <a:lnTo>
                  <a:pt x="19644" y="8878"/>
                </a:lnTo>
                <a:lnTo>
                  <a:pt x="19695" y="8869"/>
                </a:lnTo>
                <a:lnTo>
                  <a:pt x="19644" y="8558"/>
                </a:lnTo>
                <a:lnTo>
                  <a:pt x="19654" y="8384"/>
                </a:lnTo>
                <a:lnTo>
                  <a:pt x="19619" y="8233"/>
                </a:lnTo>
                <a:lnTo>
                  <a:pt x="19546" y="7999"/>
                </a:lnTo>
                <a:lnTo>
                  <a:pt x="19545" y="7861"/>
                </a:lnTo>
                <a:lnTo>
                  <a:pt x="19587" y="7851"/>
                </a:lnTo>
                <a:lnTo>
                  <a:pt x="19657" y="7787"/>
                </a:lnTo>
                <a:lnTo>
                  <a:pt x="19693" y="7743"/>
                </a:lnTo>
                <a:lnTo>
                  <a:pt x="19671" y="7661"/>
                </a:lnTo>
                <a:lnTo>
                  <a:pt x="19730" y="7543"/>
                </a:lnTo>
                <a:lnTo>
                  <a:pt x="19764" y="7432"/>
                </a:lnTo>
                <a:lnTo>
                  <a:pt x="19797" y="7223"/>
                </a:lnTo>
                <a:lnTo>
                  <a:pt x="19875" y="7105"/>
                </a:lnTo>
                <a:lnTo>
                  <a:pt x="19881" y="7001"/>
                </a:lnTo>
                <a:lnTo>
                  <a:pt x="19833" y="6870"/>
                </a:lnTo>
                <a:lnTo>
                  <a:pt x="19912" y="6834"/>
                </a:lnTo>
                <a:lnTo>
                  <a:pt x="19962" y="6836"/>
                </a:lnTo>
                <a:lnTo>
                  <a:pt x="19949" y="6772"/>
                </a:lnTo>
                <a:lnTo>
                  <a:pt x="19982" y="6789"/>
                </a:lnTo>
                <a:lnTo>
                  <a:pt x="20008" y="6807"/>
                </a:lnTo>
                <a:lnTo>
                  <a:pt x="20006" y="6775"/>
                </a:lnTo>
                <a:lnTo>
                  <a:pt x="20048" y="6811"/>
                </a:lnTo>
                <a:lnTo>
                  <a:pt x="20033" y="6715"/>
                </a:lnTo>
                <a:lnTo>
                  <a:pt x="20001" y="6642"/>
                </a:lnTo>
                <a:lnTo>
                  <a:pt x="20063" y="6651"/>
                </a:lnTo>
                <a:lnTo>
                  <a:pt x="20127" y="6750"/>
                </a:lnTo>
                <a:lnTo>
                  <a:pt x="20171" y="6834"/>
                </a:lnTo>
                <a:lnTo>
                  <a:pt x="20208" y="6923"/>
                </a:lnTo>
                <a:lnTo>
                  <a:pt x="20258" y="7014"/>
                </a:lnTo>
                <a:lnTo>
                  <a:pt x="20351" y="7157"/>
                </a:lnTo>
                <a:lnTo>
                  <a:pt x="20393" y="7179"/>
                </a:lnTo>
                <a:lnTo>
                  <a:pt x="20407" y="7243"/>
                </a:lnTo>
                <a:lnTo>
                  <a:pt x="20519" y="7447"/>
                </a:lnTo>
                <a:lnTo>
                  <a:pt x="20582" y="7614"/>
                </a:lnTo>
                <a:lnTo>
                  <a:pt x="20624" y="7836"/>
                </a:lnTo>
                <a:lnTo>
                  <a:pt x="20671" y="7878"/>
                </a:lnTo>
                <a:lnTo>
                  <a:pt x="20706" y="7895"/>
                </a:lnTo>
                <a:lnTo>
                  <a:pt x="20731" y="7767"/>
                </a:lnTo>
                <a:lnTo>
                  <a:pt x="20738" y="7676"/>
                </a:lnTo>
                <a:lnTo>
                  <a:pt x="20802" y="7824"/>
                </a:lnTo>
                <a:lnTo>
                  <a:pt x="20871" y="8053"/>
                </a:lnTo>
                <a:lnTo>
                  <a:pt x="20940" y="8270"/>
                </a:lnTo>
                <a:lnTo>
                  <a:pt x="20981" y="8363"/>
                </a:lnTo>
                <a:lnTo>
                  <a:pt x="21019" y="8563"/>
                </a:lnTo>
                <a:lnTo>
                  <a:pt x="21056" y="8671"/>
                </a:lnTo>
                <a:lnTo>
                  <a:pt x="21070" y="8810"/>
                </a:lnTo>
                <a:lnTo>
                  <a:pt x="21098" y="8947"/>
                </a:lnTo>
                <a:lnTo>
                  <a:pt x="21114" y="9123"/>
                </a:lnTo>
                <a:lnTo>
                  <a:pt x="21125" y="9240"/>
                </a:lnTo>
                <a:lnTo>
                  <a:pt x="21147" y="9342"/>
                </a:lnTo>
                <a:lnTo>
                  <a:pt x="21140" y="9233"/>
                </a:lnTo>
                <a:lnTo>
                  <a:pt x="21174" y="9320"/>
                </a:lnTo>
                <a:lnTo>
                  <a:pt x="21211" y="9426"/>
                </a:lnTo>
                <a:lnTo>
                  <a:pt x="21231" y="9517"/>
                </a:lnTo>
                <a:lnTo>
                  <a:pt x="21255" y="9588"/>
                </a:lnTo>
                <a:lnTo>
                  <a:pt x="21273" y="9667"/>
                </a:lnTo>
                <a:lnTo>
                  <a:pt x="21282" y="9803"/>
                </a:lnTo>
                <a:lnTo>
                  <a:pt x="21305" y="9904"/>
                </a:lnTo>
                <a:lnTo>
                  <a:pt x="21322" y="10058"/>
                </a:lnTo>
                <a:lnTo>
                  <a:pt x="21353" y="10184"/>
                </a:lnTo>
                <a:lnTo>
                  <a:pt x="21361" y="10278"/>
                </a:lnTo>
                <a:lnTo>
                  <a:pt x="21410" y="10426"/>
                </a:lnTo>
                <a:lnTo>
                  <a:pt x="21445" y="10564"/>
                </a:lnTo>
                <a:lnTo>
                  <a:pt x="21465" y="10553"/>
                </a:lnTo>
                <a:lnTo>
                  <a:pt x="21465" y="10489"/>
                </a:lnTo>
                <a:lnTo>
                  <a:pt x="21447" y="10324"/>
                </a:lnTo>
                <a:lnTo>
                  <a:pt x="21433" y="10273"/>
                </a:lnTo>
                <a:lnTo>
                  <a:pt x="21427" y="10162"/>
                </a:lnTo>
                <a:lnTo>
                  <a:pt x="21418" y="10098"/>
                </a:lnTo>
                <a:lnTo>
                  <a:pt x="21417" y="10014"/>
                </a:lnTo>
                <a:lnTo>
                  <a:pt x="21405" y="9888"/>
                </a:lnTo>
                <a:lnTo>
                  <a:pt x="21381" y="9763"/>
                </a:lnTo>
                <a:lnTo>
                  <a:pt x="21349" y="9650"/>
                </a:lnTo>
                <a:lnTo>
                  <a:pt x="21339" y="9633"/>
                </a:lnTo>
                <a:lnTo>
                  <a:pt x="21310" y="9538"/>
                </a:lnTo>
                <a:lnTo>
                  <a:pt x="21285" y="9516"/>
                </a:lnTo>
                <a:lnTo>
                  <a:pt x="21250" y="9410"/>
                </a:lnTo>
                <a:lnTo>
                  <a:pt x="21221" y="9250"/>
                </a:lnTo>
                <a:lnTo>
                  <a:pt x="21179" y="9081"/>
                </a:lnTo>
                <a:lnTo>
                  <a:pt x="21149" y="9075"/>
                </a:lnTo>
                <a:lnTo>
                  <a:pt x="21124" y="8942"/>
                </a:lnTo>
                <a:lnTo>
                  <a:pt x="21110" y="8778"/>
                </a:lnTo>
                <a:lnTo>
                  <a:pt x="21080" y="8512"/>
                </a:lnTo>
                <a:lnTo>
                  <a:pt x="21038" y="8312"/>
                </a:lnTo>
                <a:lnTo>
                  <a:pt x="21073" y="8310"/>
                </a:lnTo>
                <a:lnTo>
                  <a:pt x="21098" y="8453"/>
                </a:lnTo>
                <a:lnTo>
                  <a:pt x="21130" y="8450"/>
                </a:lnTo>
                <a:lnTo>
                  <a:pt x="21179" y="8534"/>
                </a:lnTo>
                <a:lnTo>
                  <a:pt x="21235" y="8723"/>
                </a:lnTo>
                <a:lnTo>
                  <a:pt x="21265" y="8819"/>
                </a:lnTo>
                <a:lnTo>
                  <a:pt x="21295" y="8846"/>
                </a:lnTo>
                <a:lnTo>
                  <a:pt x="21332" y="8950"/>
                </a:lnTo>
                <a:lnTo>
                  <a:pt x="21346" y="9075"/>
                </a:lnTo>
                <a:lnTo>
                  <a:pt x="21374" y="9192"/>
                </a:lnTo>
                <a:lnTo>
                  <a:pt x="21376" y="9021"/>
                </a:lnTo>
                <a:lnTo>
                  <a:pt x="21366" y="8868"/>
                </a:lnTo>
                <a:lnTo>
                  <a:pt x="21366" y="8851"/>
                </a:lnTo>
                <a:cubicBezTo>
                  <a:pt x="21419" y="9141"/>
                  <a:pt x="21463" y="9436"/>
                  <a:pt x="21492" y="9734"/>
                </a:cubicBezTo>
                <a:lnTo>
                  <a:pt x="21484" y="9785"/>
                </a:lnTo>
                <a:lnTo>
                  <a:pt x="21492" y="9857"/>
                </a:lnTo>
                <a:lnTo>
                  <a:pt x="21502" y="9866"/>
                </a:lnTo>
                <a:cubicBezTo>
                  <a:pt x="21505" y="9897"/>
                  <a:pt x="21508" y="9927"/>
                  <a:pt x="21511" y="9958"/>
                </a:cubicBezTo>
                <a:cubicBezTo>
                  <a:pt x="21526" y="10157"/>
                  <a:pt x="21535" y="10356"/>
                  <a:pt x="21539" y="10558"/>
                </a:cubicBezTo>
                <a:lnTo>
                  <a:pt x="21534" y="10625"/>
                </a:lnTo>
                <a:lnTo>
                  <a:pt x="21543" y="10633"/>
                </a:lnTo>
                <a:cubicBezTo>
                  <a:pt x="21544" y="10689"/>
                  <a:pt x="21546" y="10744"/>
                  <a:pt x="21546" y="10800"/>
                </a:cubicBezTo>
                <a:cubicBezTo>
                  <a:pt x="21546" y="11184"/>
                  <a:pt x="21525" y="11564"/>
                  <a:pt x="21486" y="11938"/>
                </a:cubicBezTo>
                <a:lnTo>
                  <a:pt x="21482" y="11904"/>
                </a:lnTo>
                <a:lnTo>
                  <a:pt x="21459" y="11892"/>
                </a:lnTo>
                <a:lnTo>
                  <a:pt x="21423" y="12071"/>
                </a:lnTo>
                <a:lnTo>
                  <a:pt x="21443" y="12084"/>
                </a:lnTo>
                <a:lnTo>
                  <a:pt x="21437" y="12163"/>
                </a:lnTo>
                <a:lnTo>
                  <a:pt x="21450" y="12209"/>
                </a:lnTo>
                <a:cubicBezTo>
                  <a:pt x="21444" y="12255"/>
                  <a:pt x="21440" y="12301"/>
                  <a:pt x="21433" y="12347"/>
                </a:cubicBezTo>
                <a:lnTo>
                  <a:pt x="21427" y="12335"/>
                </a:lnTo>
                <a:lnTo>
                  <a:pt x="21410" y="12414"/>
                </a:lnTo>
                <a:lnTo>
                  <a:pt x="21420" y="12441"/>
                </a:lnTo>
                <a:cubicBezTo>
                  <a:pt x="20852" y="16134"/>
                  <a:pt x="18396" y="19209"/>
                  <a:pt x="15074" y="20656"/>
                </a:cubicBezTo>
                <a:lnTo>
                  <a:pt x="15059" y="20662"/>
                </a:lnTo>
                <a:cubicBezTo>
                  <a:pt x="15051" y="20666"/>
                  <a:pt x="15042" y="20667"/>
                  <a:pt x="15033" y="20671"/>
                </a:cubicBezTo>
                <a:lnTo>
                  <a:pt x="15027" y="20671"/>
                </a:lnTo>
                <a:lnTo>
                  <a:pt x="15022" y="20669"/>
                </a:lnTo>
                <a:lnTo>
                  <a:pt x="15114" y="20624"/>
                </a:lnTo>
                <a:lnTo>
                  <a:pt x="15166" y="20597"/>
                </a:lnTo>
                <a:lnTo>
                  <a:pt x="15203" y="20577"/>
                </a:lnTo>
                <a:lnTo>
                  <a:pt x="15219" y="20565"/>
                </a:lnTo>
                <a:lnTo>
                  <a:pt x="15074" y="20622"/>
                </a:lnTo>
                <a:lnTo>
                  <a:pt x="15018" y="20644"/>
                </a:lnTo>
                <a:lnTo>
                  <a:pt x="14995" y="20652"/>
                </a:lnTo>
                <a:lnTo>
                  <a:pt x="15005" y="20642"/>
                </a:lnTo>
                <a:lnTo>
                  <a:pt x="14990" y="20642"/>
                </a:lnTo>
                <a:lnTo>
                  <a:pt x="14956" y="20649"/>
                </a:lnTo>
                <a:lnTo>
                  <a:pt x="14922" y="20657"/>
                </a:lnTo>
                <a:lnTo>
                  <a:pt x="14932" y="20644"/>
                </a:lnTo>
                <a:lnTo>
                  <a:pt x="14934" y="20632"/>
                </a:lnTo>
                <a:lnTo>
                  <a:pt x="14916" y="20629"/>
                </a:lnTo>
                <a:lnTo>
                  <a:pt x="14887" y="20629"/>
                </a:lnTo>
                <a:lnTo>
                  <a:pt x="14879" y="20622"/>
                </a:lnTo>
                <a:lnTo>
                  <a:pt x="14867" y="20615"/>
                </a:lnTo>
                <a:lnTo>
                  <a:pt x="14938" y="20578"/>
                </a:lnTo>
                <a:lnTo>
                  <a:pt x="15001" y="20546"/>
                </a:lnTo>
                <a:lnTo>
                  <a:pt x="14939" y="20566"/>
                </a:lnTo>
                <a:lnTo>
                  <a:pt x="14863" y="20602"/>
                </a:lnTo>
                <a:lnTo>
                  <a:pt x="14788" y="20634"/>
                </a:lnTo>
                <a:lnTo>
                  <a:pt x="14722" y="20657"/>
                </a:lnTo>
                <a:lnTo>
                  <a:pt x="14685" y="20667"/>
                </a:lnTo>
                <a:lnTo>
                  <a:pt x="14678" y="20671"/>
                </a:lnTo>
                <a:lnTo>
                  <a:pt x="14672" y="20686"/>
                </a:lnTo>
                <a:lnTo>
                  <a:pt x="14687" y="20691"/>
                </a:lnTo>
                <a:lnTo>
                  <a:pt x="14732" y="20683"/>
                </a:lnTo>
                <a:lnTo>
                  <a:pt x="14746" y="20688"/>
                </a:lnTo>
                <a:lnTo>
                  <a:pt x="14766" y="20689"/>
                </a:lnTo>
                <a:lnTo>
                  <a:pt x="14796" y="20683"/>
                </a:lnTo>
                <a:lnTo>
                  <a:pt x="14806" y="20688"/>
                </a:lnTo>
                <a:lnTo>
                  <a:pt x="14788" y="20703"/>
                </a:lnTo>
                <a:lnTo>
                  <a:pt x="14830" y="20693"/>
                </a:lnTo>
                <a:lnTo>
                  <a:pt x="14850" y="20693"/>
                </a:lnTo>
                <a:lnTo>
                  <a:pt x="14890" y="20683"/>
                </a:lnTo>
                <a:lnTo>
                  <a:pt x="14885" y="20693"/>
                </a:lnTo>
                <a:lnTo>
                  <a:pt x="14953" y="20667"/>
                </a:lnTo>
                <a:lnTo>
                  <a:pt x="14993" y="20654"/>
                </a:lnTo>
                <a:lnTo>
                  <a:pt x="15027" y="20646"/>
                </a:lnTo>
                <a:lnTo>
                  <a:pt x="15062" y="20635"/>
                </a:lnTo>
                <a:lnTo>
                  <a:pt x="15060" y="20642"/>
                </a:lnTo>
                <a:lnTo>
                  <a:pt x="15013" y="20666"/>
                </a:lnTo>
                <a:lnTo>
                  <a:pt x="14968" y="20688"/>
                </a:lnTo>
                <a:lnTo>
                  <a:pt x="14964" y="20694"/>
                </a:lnTo>
                <a:lnTo>
                  <a:pt x="14991" y="20688"/>
                </a:lnTo>
                <a:cubicBezTo>
                  <a:pt x="13702" y="21236"/>
                  <a:pt x="12287" y="21546"/>
                  <a:pt x="10800" y="21546"/>
                </a:cubicBezTo>
                <a:cubicBezTo>
                  <a:pt x="9436" y="21546"/>
                  <a:pt x="8137" y="21280"/>
                  <a:pt x="6937" y="20812"/>
                </a:cubicBezTo>
                <a:cubicBezTo>
                  <a:pt x="6051" y="20467"/>
                  <a:pt x="5223" y="20010"/>
                  <a:pt x="4467" y="19455"/>
                </a:cubicBezTo>
                <a:lnTo>
                  <a:pt x="4429" y="19420"/>
                </a:lnTo>
                <a:lnTo>
                  <a:pt x="4340" y="19341"/>
                </a:lnTo>
                <a:lnTo>
                  <a:pt x="4272" y="19275"/>
                </a:lnTo>
                <a:lnTo>
                  <a:pt x="4185" y="19203"/>
                </a:lnTo>
                <a:lnTo>
                  <a:pt x="4095" y="19134"/>
                </a:lnTo>
                <a:lnTo>
                  <a:pt x="4008" y="19055"/>
                </a:lnTo>
                <a:lnTo>
                  <a:pt x="3769" y="18846"/>
                </a:lnTo>
                <a:lnTo>
                  <a:pt x="3627" y="18727"/>
                </a:lnTo>
                <a:lnTo>
                  <a:pt x="3505" y="18627"/>
                </a:lnTo>
                <a:lnTo>
                  <a:pt x="3491" y="18590"/>
                </a:lnTo>
                <a:lnTo>
                  <a:pt x="3355" y="18476"/>
                </a:lnTo>
                <a:lnTo>
                  <a:pt x="3131" y="18255"/>
                </a:lnTo>
                <a:lnTo>
                  <a:pt x="3160" y="18302"/>
                </a:lnTo>
                <a:lnTo>
                  <a:pt x="2887" y="18020"/>
                </a:lnTo>
                <a:lnTo>
                  <a:pt x="2863" y="17983"/>
                </a:lnTo>
                <a:lnTo>
                  <a:pt x="3025" y="18154"/>
                </a:lnTo>
                <a:lnTo>
                  <a:pt x="3018" y="18136"/>
                </a:lnTo>
                <a:lnTo>
                  <a:pt x="2833" y="17937"/>
                </a:lnTo>
                <a:lnTo>
                  <a:pt x="2601" y="17675"/>
                </a:lnTo>
                <a:lnTo>
                  <a:pt x="2513" y="17577"/>
                </a:lnTo>
                <a:lnTo>
                  <a:pt x="2469" y="17520"/>
                </a:lnTo>
                <a:lnTo>
                  <a:pt x="2466" y="17528"/>
                </a:lnTo>
                <a:lnTo>
                  <a:pt x="2441" y="17513"/>
                </a:lnTo>
                <a:lnTo>
                  <a:pt x="2513" y="17600"/>
                </a:lnTo>
                <a:lnTo>
                  <a:pt x="2601" y="17708"/>
                </a:lnTo>
                <a:lnTo>
                  <a:pt x="2663" y="17781"/>
                </a:lnTo>
                <a:lnTo>
                  <a:pt x="2700" y="17829"/>
                </a:lnTo>
                <a:lnTo>
                  <a:pt x="2705" y="17846"/>
                </a:lnTo>
                <a:cubicBezTo>
                  <a:pt x="2153" y="17213"/>
                  <a:pt x="1681" y="16512"/>
                  <a:pt x="1288" y="15762"/>
                </a:cubicBezTo>
                <a:cubicBezTo>
                  <a:pt x="1233" y="15658"/>
                  <a:pt x="1179" y="15554"/>
                  <a:pt x="1128" y="15448"/>
                </a:cubicBezTo>
                <a:lnTo>
                  <a:pt x="1288" y="15762"/>
                </a:lnTo>
                <a:lnTo>
                  <a:pt x="1402" y="15964"/>
                </a:lnTo>
                <a:lnTo>
                  <a:pt x="1515" y="16165"/>
                </a:lnTo>
                <a:lnTo>
                  <a:pt x="1596" y="16298"/>
                </a:lnTo>
                <a:lnTo>
                  <a:pt x="1741" y="16537"/>
                </a:lnTo>
                <a:lnTo>
                  <a:pt x="1899" y="16771"/>
                </a:lnTo>
                <a:lnTo>
                  <a:pt x="2077" y="17018"/>
                </a:lnTo>
                <a:lnTo>
                  <a:pt x="2266" y="17262"/>
                </a:lnTo>
                <a:lnTo>
                  <a:pt x="2276" y="17266"/>
                </a:lnTo>
                <a:lnTo>
                  <a:pt x="2404" y="17434"/>
                </a:lnTo>
                <a:lnTo>
                  <a:pt x="2469" y="17520"/>
                </a:lnTo>
                <a:lnTo>
                  <a:pt x="2478" y="17498"/>
                </a:lnTo>
                <a:lnTo>
                  <a:pt x="2448" y="17419"/>
                </a:lnTo>
                <a:lnTo>
                  <a:pt x="2328" y="17228"/>
                </a:lnTo>
                <a:lnTo>
                  <a:pt x="2274" y="17154"/>
                </a:lnTo>
                <a:lnTo>
                  <a:pt x="2210" y="17089"/>
                </a:lnTo>
                <a:lnTo>
                  <a:pt x="2141" y="16984"/>
                </a:lnTo>
                <a:lnTo>
                  <a:pt x="2018" y="16851"/>
                </a:lnTo>
                <a:lnTo>
                  <a:pt x="1966" y="16771"/>
                </a:lnTo>
                <a:lnTo>
                  <a:pt x="2038" y="16856"/>
                </a:lnTo>
                <a:lnTo>
                  <a:pt x="2052" y="16851"/>
                </a:lnTo>
                <a:lnTo>
                  <a:pt x="2123" y="16919"/>
                </a:lnTo>
                <a:lnTo>
                  <a:pt x="2128" y="16902"/>
                </a:lnTo>
                <a:lnTo>
                  <a:pt x="2171" y="16932"/>
                </a:lnTo>
                <a:lnTo>
                  <a:pt x="2151" y="16846"/>
                </a:lnTo>
                <a:lnTo>
                  <a:pt x="2104" y="16749"/>
                </a:lnTo>
                <a:lnTo>
                  <a:pt x="2070" y="16660"/>
                </a:lnTo>
                <a:lnTo>
                  <a:pt x="1996" y="16510"/>
                </a:lnTo>
                <a:lnTo>
                  <a:pt x="1980" y="16436"/>
                </a:lnTo>
                <a:lnTo>
                  <a:pt x="1944" y="16309"/>
                </a:lnTo>
                <a:lnTo>
                  <a:pt x="1838" y="16023"/>
                </a:lnTo>
                <a:lnTo>
                  <a:pt x="1825" y="15934"/>
                </a:lnTo>
                <a:lnTo>
                  <a:pt x="1796" y="15853"/>
                </a:lnTo>
                <a:lnTo>
                  <a:pt x="1722" y="15685"/>
                </a:lnTo>
                <a:lnTo>
                  <a:pt x="1670" y="15594"/>
                </a:lnTo>
                <a:lnTo>
                  <a:pt x="1618" y="15468"/>
                </a:lnTo>
                <a:lnTo>
                  <a:pt x="1589" y="15299"/>
                </a:lnTo>
                <a:lnTo>
                  <a:pt x="1601" y="15165"/>
                </a:lnTo>
                <a:lnTo>
                  <a:pt x="1650" y="15114"/>
                </a:lnTo>
                <a:lnTo>
                  <a:pt x="1663" y="15039"/>
                </a:lnTo>
                <a:lnTo>
                  <a:pt x="1744" y="14973"/>
                </a:lnTo>
                <a:lnTo>
                  <a:pt x="1823" y="14973"/>
                </a:lnTo>
                <a:lnTo>
                  <a:pt x="1801" y="14869"/>
                </a:lnTo>
                <a:lnTo>
                  <a:pt x="1835" y="14794"/>
                </a:lnTo>
                <a:lnTo>
                  <a:pt x="1784" y="14614"/>
                </a:lnTo>
                <a:lnTo>
                  <a:pt x="1789" y="14385"/>
                </a:lnTo>
                <a:lnTo>
                  <a:pt x="1732" y="14148"/>
                </a:lnTo>
                <a:lnTo>
                  <a:pt x="1737" y="14079"/>
                </a:lnTo>
                <a:lnTo>
                  <a:pt x="1714" y="13961"/>
                </a:lnTo>
                <a:lnTo>
                  <a:pt x="1665" y="13685"/>
                </a:lnTo>
                <a:lnTo>
                  <a:pt x="1581" y="13345"/>
                </a:lnTo>
                <a:lnTo>
                  <a:pt x="1576" y="13212"/>
                </a:lnTo>
                <a:lnTo>
                  <a:pt x="1597" y="13209"/>
                </a:lnTo>
                <a:lnTo>
                  <a:pt x="1633" y="13051"/>
                </a:lnTo>
                <a:lnTo>
                  <a:pt x="1653" y="12844"/>
                </a:lnTo>
                <a:lnTo>
                  <a:pt x="1746" y="12588"/>
                </a:lnTo>
                <a:lnTo>
                  <a:pt x="1779" y="12468"/>
                </a:lnTo>
                <a:lnTo>
                  <a:pt x="1781" y="12162"/>
                </a:lnTo>
                <a:lnTo>
                  <a:pt x="1752" y="12049"/>
                </a:lnTo>
                <a:lnTo>
                  <a:pt x="1698" y="11813"/>
                </a:lnTo>
                <a:lnTo>
                  <a:pt x="1658" y="11754"/>
                </a:lnTo>
                <a:lnTo>
                  <a:pt x="1574" y="11746"/>
                </a:lnTo>
                <a:lnTo>
                  <a:pt x="1498" y="11692"/>
                </a:lnTo>
                <a:lnTo>
                  <a:pt x="1369" y="11483"/>
                </a:lnTo>
                <a:lnTo>
                  <a:pt x="1230" y="11330"/>
                </a:lnTo>
                <a:lnTo>
                  <a:pt x="1108" y="11337"/>
                </a:lnTo>
                <a:lnTo>
                  <a:pt x="951" y="11238"/>
                </a:lnTo>
                <a:lnTo>
                  <a:pt x="867" y="11297"/>
                </a:lnTo>
                <a:lnTo>
                  <a:pt x="875" y="11192"/>
                </a:lnTo>
                <a:lnTo>
                  <a:pt x="837" y="11083"/>
                </a:lnTo>
                <a:lnTo>
                  <a:pt x="722" y="10970"/>
                </a:lnTo>
                <a:lnTo>
                  <a:pt x="641" y="10903"/>
                </a:lnTo>
                <a:lnTo>
                  <a:pt x="596" y="11024"/>
                </a:lnTo>
                <a:lnTo>
                  <a:pt x="593" y="10837"/>
                </a:lnTo>
                <a:lnTo>
                  <a:pt x="492" y="10808"/>
                </a:lnTo>
                <a:lnTo>
                  <a:pt x="476" y="10751"/>
                </a:lnTo>
                <a:lnTo>
                  <a:pt x="518" y="10598"/>
                </a:lnTo>
                <a:lnTo>
                  <a:pt x="520" y="10468"/>
                </a:lnTo>
                <a:lnTo>
                  <a:pt x="492" y="10438"/>
                </a:lnTo>
                <a:lnTo>
                  <a:pt x="476" y="10112"/>
                </a:lnTo>
                <a:lnTo>
                  <a:pt x="471" y="10009"/>
                </a:lnTo>
                <a:lnTo>
                  <a:pt x="453" y="10017"/>
                </a:lnTo>
                <a:lnTo>
                  <a:pt x="451" y="9942"/>
                </a:lnTo>
                <a:lnTo>
                  <a:pt x="414" y="9785"/>
                </a:lnTo>
                <a:lnTo>
                  <a:pt x="385" y="9740"/>
                </a:lnTo>
                <a:lnTo>
                  <a:pt x="374" y="9719"/>
                </a:lnTo>
                <a:lnTo>
                  <a:pt x="335" y="9671"/>
                </a:lnTo>
                <a:lnTo>
                  <a:pt x="303" y="9684"/>
                </a:lnTo>
                <a:lnTo>
                  <a:pt x="296" y="9716"/>
                </a:lnTo>
                <a:lnTo>
                  <a:pt x="259" y="9679"/>
                </a:lnTo>
                <a:lnTo>
                  <a:pt x="271" y="9702"/>
                </a:lnTo>
                <a:lnTo>
                  <a:pt x="274" y="9751"/>
                </a:lnTo>
                <a:lnTo>
                  <a:pt x="251" y="9923"/>
                </a:lnTo>
                <a:lnTo>
                  <a:pt x="249" y="10031"/>
                </a:lnTo>
                <a:lnTo>
                  <a:pt x="234" y="10075"/>
                </a:lnTo>
                <a:lnTo>
                  <a:pt x="241" y="10172"/>
                </a:lnTo>
                <a:lnTo>
                  <a:pt x="249" y="10290"/>
                </a:lnTo>
                <a:lnTo>
                  <a:pt x="268" y="10302"/>
                </a:lnTo>
                <a:lnTo>
                  <a:pt x="273" y="10371"/>
                </a:lnTo>
                <a:lnTo>
                  <a:pt x="268" y="10463"/>
                </a:lnTo>
                <a:lnTo>
                  <a:pt x="283" y="10477"/>
                </a:lnTo>
                <a:lnTo>
                  <a:pt x="276" y="10536"/>
                </a:lnTo>
                <a:lnTo>
                  <a:pt x="301" y="10610"/>
                </a:lnTo>
                <a:lnTo>
                  <a:pt x="323" y="10650"/>
                </a:lnTo>
                <a:lnTo>
                  <a:pt x="320" y="10726"/>
                </a:lnTo>
                <a:lnTo>
                  <a:pt x="337" y="10847"/>
                </a:lnTo>
                <a:lnTo>
                  <a:pt x="345" y="10963"/>
                </a:lnTo>
                <a:lnTo>
                  <a:pt x="362" y="10990"/>
                </a:lnTo>
                <a:lnTo>
                  <a:pt x="359" y="11160"/>
                </a:lnTo>
                <a:lnTo>
                  <a:pt x="369" y="11212"/>
                </a:lnTo>
                <a:lnTo>
                  <a:pt x="345" y="11295"/>
                </a:lnTo>
                <a:lnTo>
                  <a:pt x="327" y="11207"/>
                </a:lnTo>
                <a:lnTo>
                  <a:pt x="320" y="11290"/>
                </a:lnTo>
                <a:lnTo>
                  <a:pt x="350" y="11430"/>
                </a:lnTo>
                <a:lnTo>
                  <a:pt x="392" y="11547"/>
                </a:lnTo>
                <a:lnTo>
                  <a:pt x="417" y="11677"/>
                </a:lnTo>
                <a:lnTo>
                  <a:pt x="411" y="11855"/>
                </a:lnTo>
                <a:lnTo>
                  <a:pt x="433" y="11938"/>
                </a:lnTo>
                <a:lnTo>
                  <a:pt x="409" y="12014"/>
                </a:lnTo>
                <a:lnTo>
                  <a:pt x="391" y="12133"/>
                </a:lnTo>
                <a:lnTo>
                  <a:pt x="396" y="12270"/>
                </a:lnTo>
                <a:lnTo>
                  <a:pt x="391" y="12355"/>
                </a:lnTo>
                <a:lnTo>
                  <a:pt x="416" y="12722"/>
                </a:lnTo>
                <a:lnTo>
                  <a:pt x="448" y="13061"/>
                </a:lnTo>
                <a:lnTo>
                  <a:pt x="476" y="13300"/>
                </a:lnTo>
                <a:lnTo>
                  <a:pt x="493" y="13352"/>
                </a:lnTo>
                <a:lnTo>
                  <a:pt x="518" y="13502"/>
                </a:lnTo>
                <a:lnTo>
                  <a:pt x="527" y="13613"/>
                </a:lnTo>
                <a:lnTo>
                  <a:pt x="542" y="13810"/>
                </a:lnTo>
                <a:lnTo>
                  <a:pt x="562" y="13988"/>
                </a:lnTo>
                <a:lnTo>
                  <a:pt x="584" y="14062"/>
                </a:lnTo>
                <a:lnTo>
                  <a:pt x="594" y="14111"/>
                </a:lnTo>
                <a:cubicBezTo>
                  <a:pt x="253" y="13066"/>
                  <a:pt x="54" y="11957"/>
                  <a:pt x="54" y="10800"/>
                </a:cubicBezTo>
                <a:cubicBezTo>
                  <a:pt x="54" y="7769"/>
                  <a:pt x="1321" y="5033"/>
                  <a:pt x="3346" y="3077"/>
                </a:cubicBezTo>
                <a:cubicBezTo>
                  <a:pt x="3347" y="3077"/>
                  <a:pt x="3347" y="3076"/>
                  <a:pt x="3348" y="3075"/>
                </a:cubicBezTo>
                <a:lnTo>
                  <a:pt x="3409" y="3023"/>
                </a:lnTo>
                <a:lnTo>
                  <a:pt x="3404" y="3025"/>
                </a:lnTo>
                <a:cubicBezTo>
                  <a:pt x="3525" y="2910"/>
                  <a:pt x="3648" y="2798"/>
                  <a:pt x="3774" y="2688"/>
                </a:cubicBezTo>
                <a:lnTo>
                  <a:pt x="3779" y="2687"/>
                </a:lnTo>
                <a:lnTo>
                  <a:pt x="3804" y="2665"/>
                </a:lnTo>
                <a:lnTo>
                  <a:pt x="3841" y="2626"/>
                </a:lnTo>
                <a:lnTo>
                  <a:pt x="3855" y="2612"/>
                </a:lnTo>
                <a:cubicBezTo>
                  <a:pt x="4960" y="1673"/>
                  <a:pt x="6262" y="965"/>
                  <a:pt x="7684" y="534"/>
                </a:cubicBezTo>
                <a:lnTo>
                  <a:pt x="7698" y="532"/>
                </a:lnTo>
                <a:lnTo>
                  <a:pt x="7691" y="537"/>
                </a:lnTo>
                <a:lnTo>
                  <a:pt x="7657" y="549"/>
                </a:lnTo>
                <a:lnTo>
                  <a:pt x="7481" y="603"/>
                </a:lnTo>
                <a:lnTo>
                  <a:pt x="7447" y="618"/>
                </a:lnTo>
                <a:lnTo>
                  <a:pt x="7486" y="609"/>
                </a:lnTo>
                <a:lnTo>
                  <a:pt x="7438" y="630"/>
                </a:lnTo>
                <a:lnTo>
                  <a:pt x="7356" y="668"/>
                </a:lnTo>
                <a:lnTo>
                  <a:pt x="7369" y="653"/>
                </a:lnTo>
                <a:lnTo>
                  <a:pt x="7354" y="653"/>
                </a:lnTo>
                <a:lnTo>
                  <a:pt x="7257" y="687"/>
                </a:lnTo>
                <a:lnTo>
                  <a:pt x="7139" y="731"/>
                </a:lnTo>
                <a:lnTo>
                  <a:pt x="7102" y="752"/>
                </a:lnTo>
                <a:lnTo>
                  <a:pt x="7141" y="742"/>
                </a:lnTo>
                <a:lnTo>
                  <a:pt x="7174" y="732"/>
                </a:lnTo>
                <a:lnTo>
                  <a:pt x="7255" y="710"/>
                </a:lnTo>
                <a:lnTo>
                  <a:pt x="7119" y="761"/>
                </a:lnTo>
                <a:lnTo>
                  <a:pt x="7041" y="789"/>
                </a:lnTo>
                <a:lnTo>
                  <a:pt x="6952" y="815"/>
                </a:lnTo>
                <a:lnTo>
                  <a:pt x="6737" y="899"/>
                </a:lnTo>
                <a:lnTo>
                  <a:pt x="6688" y="924"/>
                </a:lnTo>
                <a:lnTo>
                  <a:pt x="6558" y="980"/>
                </a:lnTo>
                <a:lnTo>
                  <a:pt x="6430" y="1052"/>
                </a:lnTo>
                <a:lnTo>
                  <a:pt x="6326" y="1104"/>
                </a:lnTo>
                <a:lnTo>
                  <a:pt x="6311" y="1109"/>
                </a:lnTo>
                <a:lnTo>
                  <a:pt x="6230" y="1148"/>
                </a:lnTo>
                <a:lnTo>
                  <a:pt x="6228" y="1141"/>
                </a:lnTo>
                <a:lnTo>
                  <a:pt x="6159" y="1170"/>
                </a:lnTo>
                <a:lnTo>
                  <a:pt x="6126" y="1195"/>
                </a:lnTo>
                <a:lnTo>
                  <a:pt x="6189" y="1178"/>
                </a:lnTo>
                <a:lnTo>
                  <a:pt x="6040" y="1278"/>
                </a:lnTo>
                <a:lnTo>
                  <a:pt x="6031" y="1284"/>
                </a:lnTo>
                <a:lnTo>
                  <a:pt x="5895" y="1370"/>
                </a:lnTo>
                <a:lnTo>
                  <a:pt x="5836" y="1421"/>
                </a:lnTo>
                <a:lnTo>
                  <a:pt x="5897" y="1421"/>
                </a:lnTo>
                <a:lnTo>
                  <a:pt x="5823" y="1496"/>
                </a:lnTo>
                <a:lnTo>
                  <a:pt x="5885" y="1491"/>
                </a:lnTo>
                <a:lnTo>
                  <a:pt x="6050" y="1401"/>
                </a:lnTo>
                <a:lnTo>
                  <a:pt x="6191" y="1326"/>
                </a:lnTo>
                <a:lnTo>
                  <a:pt x="6296" y="1257"/>
                </a:lnTo>
                <a:lnTo>
                  <a:pt x="6476" y="1190"/>
                </a:lnTo>
                <a:lnTo>
                  <a:pt x="6593" y="1135"/>
                </a:lnTo>
                <a:lnTo>
                  <a:pt x="6701" y="1079"/>
                </a:lnTo>
                <a:lnTo>
                  <a:pt x="6826" y="1030"/>
                </a:lnTo>
                <a:lnTo>
                  <a:pt x="6913" y="1012"/>
                </a:lnTo>
                <a:lnTo>
                  <a:pt x="7001" y="991"/>
                </a:lnTo>
                <a:lnTo>
                  <a:pt x="7034" y="990"/>
                </a:lnTo>
                <a:lnTo>
                  <a:pt x="7223" y="936"/>
                </a:lnTo>
                <a:lnTo>
                  <a:pt x="7432" y="858"/>
                </a:lnTo>
                <a:lnTo>
                  <a:pt x="7528" y="832"/>
                </a:lnTo>
                <a:lnTo>
                  <a:pt x="7575" y="832"/>
                </a:lnTo>
                <a:lnTo>
                  <a:pt x="7747" y="808"/>
                </a:lnTo>
                <a:lnTo>
                  <a:pt x="7972" y="754"/>
                </a:lnTo>
                <a:lnTo>
                  <a:pt x="8204" y="697"/>
                </a:lnTo>
                <a:lnTo>
                  <a:pt x="8151" y="694"/>
                </a:lnTo>
                <a:lnTo>
                  <a:pt x="8044" y="690"/>
                </a:lnTo>
                <a:lnTo>
                  <a:pt x="8162" y="658"/>
                </a:lnTo>
                <a:lnTo>
                  <a:pt x="8238" y="616"/>
                </a:lnTo>
                <a:lnTo>
                  <a:pt x="8213" y="651"/>
                </a:lnTo>
                <a:lnTo>
                  <a:pt x="8196" y="675"/>
                </a:lnTo>
                <a:lnTo>
                  <a:pt x="8299" y="663"/>
                </a:lnTo>
                <a:lnTo>
                  <a:pt x="8384" y="614"/>
                </a:lnTo>
                <a:lnTo>
                  <a:pt x="8408" y="577"/>
                </a:lnTo>
                <a:lnTo>
                  <a:pt x="8388" y="564"/>
                </a:lnTo>
                <a:lnTo>
                  <a:pt x="8443" y="549"/>
                </a:lnTo>
                <a:lnTo>
                  <a:pt x="8467" y="572"/>
                </a:lnTo>
                <a:lnTo>
                  <a:pt x="8524" y="547"/>
                </a:lnTo>
                <a:lnTo>
                  <a:pt x="8563" y="508"/>
                </a:lnTo>
                <a:lnTo>
                  <a:pt x="8617" y="508"/>
                </a:lnTo>
                <a:lnTo>
                  <a:pt x="8691" y="500"/>
                </a:lnTo>
                <a:lnTo>
                  <a:pt x="8746" y="481"/>
                </a:lnTo>
                <a:lnTo>
                  <a:pt x="8755" y="461"/>
                </a:lnTo>
                <a:lnTo>
                  <a:pt x="8846" y="456"/>
                </a:lnTo>
                <a:lnTo>
                  <a:pt x="8905" y="416"/>
                </a:lnTo>
                <a:lnTo>
                  <a:pt x="8999" y="419"/>
                </a:lnTo>
                <a:lnTo>
                  <a:pt x="9073" y="411"/>
                </a:lnTo>
                <a:lnTo>
                  <a:pt x="9139" y="365"/>
                </a:lnTo>
                <a:lnTo>
                  <a:pt x="9140" y="353"/>
                </a:lnTo>
                <a:lnTo>
                  <a:pt x="9056" y="364"/>
                </a:lnTo>
                <a:lnTo>
                  <a:pt x="9061" y="347"/>
                </a:lnTo>
                <a:lnTo>
                  <a:pt x="9152" y="333"/>
                </a:lnTo>
                <a:lnTo>
                  <a:pt x="9206" y="332"/>
                </a:lnTo>
                <a:lnTo>
                  <a:pt x="9250" y="305"/>
                </a:lnTo>
                <a:lnTo>
                  <a:pt x="9388" y="261"/>
                </a:lnTo>
                <a:lnTo>
                  <a:pt x="9490" y="237"/>
                </a:lnTo>
                <a:lnTo>
                  <a:pt x="9610" y="214"/>
                </a:lnTo>
                <a:lnTo>
                  <a:pt x="9559" y="212"/>
                </a:lnTo>
                <a:lnTo>
                  <a:pt x="9657" y="207"/>
                </a:lnTo>
                <a:lnTo>
                  <a:pt x="9697" y="199"/>
                </a:lnTo>
                <a:lnTo>
                  <a:pt x="9874" y="178"/>
                </a:lnTo>
                <a:lnTo>
                  <a:pt x="9908" y="167"/>
                </a:lnTo>
                <a:lnTo>
                  <a:pt x="9866" y="162"/>
                </a:lnTo>
                <a:lnTo>
                  <a:pt x="9719" y="172"/>
                </a:lnTo>
                <a:lnTo>
                  <a:pt x="9618" y="182"/>
                </a:lnTo>
                <a:lnTo>
                  <a:pt x="9718" y="165"/>
                </a:lnTo>
                <a:lnTo>
                  <a:pt x="9750" y="157"/>
                </a:lnTo>
                <a:lnTo>
                  <a:pt x="9674" y="165"/>
                </a:lnTo>
                <a:lnTo>
                  <a:pt x="9671" y="155"/>
                </a:lnTo>
                <a:lnTo>
                  <a:pt x="9598" y="158"/>
                </a:lnTo>
                <a:lnTo>
                  <a:pt x="9618" y="153"/>
                </a:lnTo>
                <a:lnTo>
                  <a:pt x="9716" y="151"/>
                </a:lnTo>
                <a:lnTo>
                  <a:pt x="9787" y="150"/>
                </a:lnTo>
                <a:lnTo>
                  <a:pt x="9871" y="140"/>
                </a:lnTo>
                <a:lnTo>
                  <a:pt x="9883" y="123"/>
                </a:lnTo>
                <a:lnTo>
                  <a:pt x="9802" y="120"/>
                </a:lnTo>
                <a:lnTo>
                  <a:pt x="9750" y="121"/>
                </a:lnTo>
                <a:lnTo>
                  <a:pt x="9676" y="130"/>
                </a:lnTo>
                <a:lnTo>
                  <a:pt x="9650" y="130"/>
                </a:lnTo>
                <a:lnTo>
                  <a:pt x="9517" y="143"/>
                </a:lnTo>
                <a:lnTo>
                  <a:pt x="9457" y="151"/>
                </a:lnTo>
                <a:lnTo>
                  <a:pt x="9507" y="143"/>
                </a:lnTo>
                <a:lnTo>
                  <a:pt x="9489" y="143"/>
                </a:lnTo>
                <a:lnTo>
                  <a:pt x="9522" y="138"/>
                </a:lnTo>
                <a:lnTo>
                  <a:pt x="9544" y="133"/>
                </a:lnTo>
                <a:lnTo>
                  <a:pt x="9554" y="131"/>
                </a:lnTo>
                <a:lnTo>
                  <a:pt x="9551" y="130"/>
                </a:lnTo>
                <a:cubicBezTo>
                  <a:pt x="9961" y="82"/>
                  <a:pt x="10377" y="54"/>
                  <a:pt x="10800" y="54"/>
                </a:cubicBezTo>
                <a:close/>
                <a:moveTo>
                  <a:pt x="6040" y="1278"/>
                </a:moveTo>
                <a:lnTo>
                  <a:pt x="6095" y="1239"/>
                </a:lnTo>
                <a:lnTo>
                  <a:pt x="6062" y="1239"/>
                </a:lnTo>
                <a:lnTo>
                  <a:pt x="6031" y="1256"/>
                </a:lnTo>
                <a:lnTo>
                  <a:pt x="5969" y="1303"/>
                </a:lnTo>
                <a:lnTo>
                  <a:pt x="5991" y="1301"/>
                </a:lnTo>
                <a:lnTo>
                  <a:pt x="6040" y="1278"/>
                </a:lnTo>
                <a:close/>
                <a:moveTo>
                  <a:pt x="6937" y="20812"/>
                </a:moveTo>
                <a:lnTo>
                  <a:pt x="7004" y="20837"/>
                </a:lnTo>
                <a:lnTo>
                  <a:pt x="7041" y="20851"/>
                </a:lnTo>
                <a:lnTo>
                  <a:pt x="7058" y="20858"/>
                </a:lnTo>
                <a:lnTo>
                  <a:pt x="7073" y="20863"/>
                </a:lnTo>
                <a:lnTo>
                  <a:pt x="7137" y="20886"/>
                </a:lnTo>
                <a:lnTo>
                  <a:pt x="7147" y="20890"/>
                </a:lnTo>
                <a:lnTo>
                  <a:pt x="7204" y="20912"/>
                </a:lnTo>
                <a:lnTo>
                  <a:pt x="7272" y="20935"/>
                </a:lnTo>
                <a:lnTo>
                  <a:pt x="7274" y="20935"/>
                </a:lnTo>
                <a:lnTo>
                  <a:pt x="7292" y="20942"/>
                </a:lnTo>
                <a:lnTo>
                  <a:pt x="7297" y="20944"/>
                </a:lnTo>
                <a:lnTo>
                  <a:pt x="7344" y="20960"/>
                </a:lnTo>
                <a:lnTo>
                  <a:pt x="7373" y="20969"/>
                </a:lnTo>
                <a:lnTo>
                  <a:pt x="7413" y="20982"/>
                </a:lnTo>
                <a:lnTo>
                  <a:pt x="7444" y="20992"/>
                </a:lnTo>
                <a:lnTo>
                  <a:pt x="7487" y="21007"/>
                </a:lnTo>
                <a:lnTo>
                  <a:pt x="7511" y="21014"/>
                </a:lnTo>
                <a:lnTo>
                  <a:pt x="7565" y="21033"/>
                </a:lnTo>
                <a:lnTo>
                  <a:pt x="7622" y="21050"/>
                </a:lnTo>
                <a:lnTo>
                  <a:pt x="7662" y="21061"/>
                </a:lnTo>
                <a:lnTo>
                  <a:pt x="7689" y="21070"/>
                </a:lnTo>
                <a:lnTo>
                  <a:pt x="7716" y="21075"/>
                </a:lnTo>
                <a:lnTo>
                  <a:pt x="7747" y="21083"/>
                </a:lnTo>
                <a:lnTo>
                  <a:pt x="7784" y="21093"/>
                </a:lnTo>
                <a:lnTo>
                  <a:pt x="7708" y="21070"/>
                </a:lnTo>
                <a:lnTo>
                  <a:pt x="7635" y="21048"/>
                </a:lnTo>
                <a:lnTo>
                  <a:pt x="7565" y="21026"/>
                </a:lnTo>
                <a:lnTo>
                  <a:pt x="7539" y="21018"/>
                </a:lnTo>
                <a:lnTo>
                  <a:pt x="7570" y="21026"/>
                </a:lnTo>
                <a:lnTo>
                  <a:pt x="7523" y="21009"/>
                </a:lnTo>
                <a:lnTo>
                  <a:pt x="7450" y="20984"/>
                </a:lnTo>
                <a:lnTo>
                  <a:pt x="7373" y="20960"/>
                </a:lnTo>
                <a:lnTo>
                  <a:pt x="7348" y="20954"/>
                </a:lnTo>
                <a:lnTo>
                  <a:pt x="7348" y="20955"/>
                </a:lnTo>
                <a:lnTo>
                  <a:pt x="7331" y="20950"/>
                </a:lnTo>
                <a:lnTo>
                  <a:pt x="7263" y="20927"/>
                </a:lnTo>
                <a:lnTo>
                  <a:pt x="7255" y="20925"/>
                </a:lnTo>
                <a:lnTo>
                  <a:pt x="7211" y="20910"/>
                </a:lnTo>
                <a:lnTo>
                  <a:pt x="7203" y="20906"/>
                </a:lnTo>
                <a:lnTo>
                  <a:pt x="7189" y="20901"/>
                </a:lnTo>
                <a:lnTo>
                  <a:pt x="7132" y="20881"/>
                </a:lnTo>
                <a:lnTo>
                  <a:pt x="7048" y="20849"/>
                </a:lnTo>
                <a:lnTo>
                  <a:pt x="6962" y="20817"/>
                </a:lnTo>
                <a:lnTo>
                  <a:pt x="6930" y="20807"/>
                </a:lnTo>
                <a:lnTo>
                  <a:pt x="6971" y="20822"/>
                </a:lnTo>
                <a:lnTo>
                  <a:pt x="6937" y="20812"/>
                </a:lnTo>
                <a:close/>
                <a:moveTo>
                  <a:pt x="14685" y="20667"/>
                </a:moveTo>
                <a:lnTo>
                  <a:pt x="14737" y="20635"/>
                </a:lnTo>
                <a:lnTo>
                  <a:pt x="14769" y="20615"/>
                </a:lnTo>
                <a:lnTo>
                  <a:pt x="14648" y="20666"/>
                </a:lnTo>
                <a:lnTo>
                  <a:pt x="14643" y="20667"/>
                </a:lnTo>
                <a:lnTo>
                  <a:pt x="14670" y="20671"/>
                </a:lnTo>
                <a:lnTo>
                  <a:pt x="14685" y="20667"/>
                </a:lnTo>
                <a:close/>
                <a:moveTo>
                  <a:pt x="14643" y="20667"/>
                </a:moveTo>
                <a:lnTo>
                  <a:pt x="14603" y="20666"/>
                </a:lnTo>
                <a:lnTo>
                  <a:pt x="14581" y="20661"/>
                </a:lnTo>
                <a:lnTo>
                  <a:pt x="14535" y="20661"/>
                </a:lnTo>
                <a:lnTo>
                  <a:pt x="14503" y="20659"/>
                </a:lnTo>
                <a:lnTo>
                  <a:pt x="14448" y="20662"/>
                </a:lnTo>
                <a:lnTo>
                  <a:pt x="14392" y="20667"/>
                </a:lnTo>
                <a:lnTo>
                  <a:pt x="14318" y="20691"/>
                </a:lnTo>
                <a:lnTo>
                  <a:pt x="14273" y="20718"/>
                </a:lnTo>
                <a:lnTo>
                  <a:pt x="14204" y="20740"/>
                </a:lnTo>
                <a:lnTo>
                  <a:pt x="14128" y="20755"/>
                </a:lnTo>
                <a:lnTo>
                  <a:pt x="14045" y="20774"/>
                </a:lnTo>
                <a:lnTo>
                  <a:pt x="13968" y="20785"/>
                </a:lnTo>
                <a:lnTo>
                  <a:pt x="13889" y="20797"/>
                </a:lnTo>
                <a:lnTo>
                  <a:pt x="13823" y="20807"/>
                </a:lnTo>
                <a:lnTo>
                  <a:pt x="13771" y="20809"/>
                </a:lnTo>
                <a:lnTo>
                  <a:pt x="13786" y="20785"/>
                </a:lnTo>
                <a:lnTo>
                  <a:pt x="13710" y="20804"/>
                </a:lnTo>
                <a:lnTo>
                  <a:pt x="13635" y="20826"/>
                </a:lnTo>
                <a:lnTo>
                  <a:pt x="13606" y="20831"/>
                </a:lnTo>
                <a:lnTo>
                  <a:pt x="13641" y="20814"/>
                </a:lnTo>
                <a:lnTo>
                  <a:pt x="13734" y="20742"/>
                </a:lnTo>
                <a:lnTo>
                  <a:pt x="13683" y="20742"/>
                </a:lnTo>
                <a:lnTo>
                  <a:pt x="13643" y="20736"/>
                </a:lnTo>
                <a:lnTo>
                  <a:pt x="13609" y="20728"/>
                </a:lnTo>
                <a:lnTo>
                  <a:pt x="13571" y="20720"/>
                </a:lnTo>
                <a:lnTo>
                  <a:pt x="13545" y="20704"/>
                </a:lnTo>
                <a:lnTo>
                  <a:pt x="13451" y="20733"/>
                </a:lnTo>
                <a:lnTo>
                  <a:pt x="13386" y="20748"/>
                </a:lnTo>
                <a:lnTo>
                  <a:pt x="13340" y="20743"/>
                </a:lnTo>
                <a:lnTo>
                  <a:pt x="13323" y="20723"/>
                </a:lnTo>
                <a:lnTo>
                  <a:pt x="13313" y="20704"/>
                </a:lnTo>
                <a:lnTo>
                  <a:pt x="13256" y="20696"/>
                </a:lnTo>
                <a:lnTo>
                  <a:pt x="13248" y="20676"/>
                </a:lnTo>
                <a:lnTo>
                  <a:pt x="13226" y="20651"/>
                </a:lnTo>
                <a:lnTo>
                  <a:pt x="13263" y="20619"/>
                </a:lnTo>
                <a:lnTo>
                  <a:pt x="13237" y="20597"/>
                </a:lnTo>
                <a:lnTo>
                  <a:pt x="13185" y="20590"/>
                </a:lnTo>
                <a:lnTo>
                  <a:pt x="13133" y="20585"/>
                </a:lnTo>
                <a:lnTo>
                  <a:pt x="13066" y="20592"/>
                </a:lnTo>
                <a:lnTo>
                  <a:pt x="12987" y="20603"/>
                </a:lnTo>
                <a:lnTo>
                  <a:pt x="12914" y="20619"/>
                </a:lnTo>
                <a:lnTo>
                  <a:pt x="12837" y="20639"/>
                </a:lnTo>
                <a:lnTo>
                  <a:pt x="12795" y="20666"/>
                </a:lnTo>
                <a:lnTo>
                  <a:pt x="12722" y="20683"/>
                </a:lnTo>
                <a:lnTo>
                  <a:pt x="12662" y="20681"/>
                </a:lnTo>
                <a:lnTo>
                  <a:pt x="12599" y="20701"/>
                </a:lnTo>
                <a:lnTo>
                  <a:pt x="12514" y="20726"/>
                </a:lnTo>
                <a:lnTo>
                  <a:pt x="12461" y="20718"/>
                </a:lnTo>
                <a:lnTo>
                  <a:pt x="12394" y="20733"/>
                </a:lnTo>
                <a:lnTo>
                  <a:pt x="12325" y="20750"/>
                </a:lnTo>
                <a:lnTo>
                  <a:pt x="12259" y="20765"/>
                </a:lnTo>
                <a:lnTo>
                  <a:pt x="12172" y="20779"/>
                </a:lnTo>
                <a:lnTo>
                  <a:pt x="12100" y="20789"/>
                </a:lnTo>
                <a:lnTo>
                  <a:pt x="12014" y="20811"/>
                </a:lnTo>
                <a:lnTo>
                  <a:pt x="11946" y="20822"/>
                </a:lnTo>
                <a:lnTo>
                  <a:pt x="11903" y="20851"/>
                </a:lnTo>
                <a:lnTo>
                  <a:pt x="11827" y="20868"/>
                </a:lnTo>
                <a:lnTo>
                  <a:pt x="11791" y="20851"/>
                </a:lnTo>
                <a:lnTo>
                  <a:pt x="11761" y="20827"/>
                </a:lnTo>
                <a:lnTo>
                  <a:pt x="11690" y="20832"/>
                </a:lnTo>
                <a:lnTo>
                  <a:pt x="11643" y="20816"/>
                </a:lnTo>
                <a:lnTo>
                  <a:pt x="11630" y="20792"/>
                </a:lnTo>
                <a:lnTo>
                  <a:pt x="11566" y="20782"/>
                </a:lnTo>
                <a:lnTo>
                  <a:pt x="11515" y="20804"/>
                </a:lnTo>
                <a:lnTo>
                  <a:pt x="11463" y="20841"/>
                </a:lnTo>
                <a:lnTo>
                  <a:pt x="11406" y="20859"/>
                </a:lnTo>
                <a:lnTo>
                  <a:pt x="11337" y="20866"/>
                </a:lnTo>
                <a:lnTo>
                  <a:pt x="11273" y="20878"/>
                </a:lnTo>
                <a:lnTo>
                  <a:pt x="11211" y="20895"/>
                </a:lnTo>
                <a:lnTo>
                  <a:pt x="11142" y="20903"/>
                </a:lnTo>
                <a:lnTo>
                  <a:pt x="11076" y="20912"/>
                </a:lnTo>
                <a:lnTo>
                  <a:pt x="10935" y="20912"/>
                </a:lnTo>
                <a:lnTo>
                  <a:pt x="10861" y="20915"/>
                </a:lnTo>
                <a:lnTo>
                  <a:pt x="10792" y="20925"/>
                </a:lnTo>
                <a:lnTo>
                  <a:pt x="10750" y="20908"/>
                </a:lnTo>
                <a:lnTo>
                  <a:pt x="10719" y="20886"/>
                </a:lnTo>
                <a:lnTo>
                  <a:pt x="10649" y="20883"/>
                </a:lnTo>
                <a:lnTo>
                  <a:pt x="10576" y="20875"/>
                </a:lnTo>
                <a:lnTo>
                  <a:pt x="10507" y="20873"/>
                </a:lnTo>
                <a:lnTo>
                  <a:pt x="10431" y="20876"/>
                </a:lnTo>
                <a:lnTo>
                  <a:pt x="10366" y="20883"/>
                </a:lnTo>
                <a:lnTo>
                  <a:pt x="10322" y="20908"/>
                </a:lnTo>
                <a:lnTo>
                  <a:pt x="10288" y="20883"/>
                </a:lnTo>
                <a:lnTo>
                  <a:pt x="10202" y="20880"/>
                </a:lnTo>
                <a:lnTo>
                  <a:pt x="10147" y="20898"/>
                </a:lnTo>
                <a:lnTo>
                  <a:pt x="10132" y="20922"/>
                </a:lnTo>
                <a:lnTo>
                  <a:pt x="10069" y="20935"/>
                </a:lnTo>
                <a:lnTo>
                  <a:pt x="10021" y="20912"/>
                </a:lnTo>
                <a:lnTo>
                  <a:pt x="9957" y="20883"/>
                </a:lnTo>
                <a:lnTo>
                  <a:pt x="9899" y="20891"/>
                </a:lnTo>
                <a:lnTo>
                  <a:pt x="9841" y="20875"/>
                </a:lnTo>
                <a:lnTo>
                  <a:pt x="9820" y="20898"/>
                </a:lnTo>
                <a:lnTo>
                  <a:pt x="9778" y="20912"/>
                </a:lnTo>
                <a:lnTo>
                  <a:pt x="9719" y="20922"/>
                </a:lnTo>
                <a:lnTo>
                  <a:pt x="9672" y="20935"/>
                </a:lnTo>
                <a:lnTo>
                  <a:pt x="9615" y="20944"/>
                </a:lnTo>
                <a:lnTo>
                  <a:pt x="9559" y="20952"/>
                </a:lnTo>
                <a:lnTo>
                  <a:pt x="9514" y="20964"/>
                </a:lnTo>
                <a:lnTo>
                  <a:pt x="9475" y="20982"/>
                </a:lnTo>
                <a:lnTo>
                  <a:pt x="9423" y="20959"/>
                </a:lnTo>
                <a:lnTo>
                  <a:pt x="9356" y="20955"/>
                </a:lnTo>
                <a:lnTo>
                  <a:pt x="9295" y="20962"/>
                </a:lnTo>
                <a:lnTo>
                  <a:pt x="9240" y="20972"/>
                </a:lnTo>
                <a:lnTo>
                  <a:pt x="9172" y="20969"/>
                </a:lnTo>
                <a:lnTo>
                  <a:pt x="9127" y="20947"/>
                </a:lnTo>
                <a:lnTo>
                  <a:pt x="9059" y="20940"/>
                </a:lnTo>
                <a:lnTo>
                  <a:pt x="9068" y="20964"/>
                </a:lnTo>
                <a:lnTo>
                  <a:pt x="9100" y="20987"/>
                </a:lnTo>
                <a:lnTo>
                  <a:pt x="9036" y="20984"/>
                </a:lnTo>
                <a:lnTo>
                  <a:pt x="8979" y="20964"/>
                </a:lnTo>
                <a:lnTo>
                  <a:pt x="8913" y="20960"/>
                </a:lnTo>
                <a:lnTo>
                  <a:pt x="8903" y="20977"/>
                </a:lnTo>
                <a:lnTo>
                  <a:pt x="8926" y="21004"/>
                </a:lnTo>
                <a:lnTo>
                  <a:pt x="8930" y="21028"/>
                </a:lnTo>
                <a:lnTo>
                  <a:pt x="8916" y="21045"/>
                </a:lnTo>
                <a:lnTo>
                  <a:pt x="8893" y="21058"/>
                </a:lnTo>
                <a:lnTo>
                  <a:pt x="8869" y="21070"/>
                </a:lnTo>
                <a:lnTo>
                  <a:pt x="8878" y="21087"/>
                </a:lnTo>
                <a:lnTo>
                  <a:pt x="8910" y="21108"/>
                </a:lnTo>
                <a:lnTo>
                  <a:pt x="8979" y="21120"/>
                </a:lnTo>
                <a:lnTo>
                  <a:pt x="8982" y="21122"/>
                </a:lnTo>
                <a:lnTo>
                  <a:pt x="8992" y="21124"/>
                </a:lnTo>
                <a:lnTo>
                  <a:pt x="9066" y="21139"/>
                </a:lnTo>
                <a:lnTo>
                  <a:pt x="9125" y="21140"/>
                </a:lnTo>
                <a:lnTo>
                  <a:pt x="9184" y="21140"/>
                </a:lnTo>
                <a:lnTo>
                  <a:pt x="9243" y="21139"/>
                </a:lnTo>
                <a:lnTo>
                  <a:pt x="9307" y="21140"/>
                </a:lnTo>
                <a:lnTo>
                  <a:pt x="9362" y="21135"/>
                </a:lnTo>
                <a:lnTo>
                  <a:pt x="9413" y="21130"/>
                </a:lnTo>
                <a:lnTo>
                  <a:pt x="9484" y="21139"/>
                </a:lnTo>
                <a:lnTo>
                  <a:pt x="9548" y="21139"/>
                </a:lnTo>
                <a:lnTo>
                  <a:pt x="9595" y="21130"/>
                </a:lnTo>
                <a:lnTo>
                  <a:pt x="9674" y="21137"/>
                </a:lnTo>
                <a:lnTo>
                  <a:pt x="9701" y="21134"/>
                </a:lnTo>
                <a:lnTo>
                  <a:pt x="9733" y="21130"/>
                </a:lnTo>
                <a:lnTo>
                  <a:pt x="9805" y="21140"/>
                </a:lnTo>
                <a:lnTo>
                  <a:pt x="9869" y="21152"/>
                </a:lnTo>
                <a:lnTo>
                  <a:pt x="9945" y="21164"/>
                </a:lnTo>
                <a:lnTo>
                  <a:pt x="10014" y="21169"/>
                </a:lnTo>
                <a:lnTo>
                  <a:pt x="10081" y="21169"/>
                </a:lnTo>
                <a:lnTo>
                  <a:pt x="10147" y="21181"/>
                </a:lnTo>
                <a:lnTo>
                  <a:pt x="10226" y="21191"/>
                </a:lnTo>
                <a:lnTo>
                  <a:pt x="10239" y="21174"/>
                </a:lnTo>
                <a:lnTo>
                  <a:pt x="10307" y="21183"/>
                </a:lnTo>
                <a:lnTo>
                  <a:pt x="10332" y="21199"/>
                </a:lnTo>
                <a:lnTo>
                  <a:pt x="10329" y="21216"/>
                </a:lnTo>
                <a:lnTo>
                  <a:pt x="10340" y="21233"/>
                </a:lnTo>
                <a:lnTo>
                  <a:pt x="10409" y="21238"/>
                </a:lnTo>
                <a:lnTo>
                  <a:pt x="10467" y="21252"/>
                </a:lnTo>
                <a:lnTo>
                  <a:pt x="10526" y="21263"/>
                </a:lnTo>
                <a:lnTo>
                  <a:pt x="10586" y="21273"/>
                </a:lnTo>
                <a:lnTo>
                  <a:pt x="10652" y="21277"/>
                </a:lnTo>
                <a:lnTo>
                  <a:pt x="10680" y="21258"/>
                </a:lnTo>
                <a:lnTo>
                  <a:pt x="10748" y="21265"/>
                </a:lnTo>
                <a:lnTo>
                  <a:pt x="10817" y="21268"/>
                </a:lnTo>
                <a:lnTo>
                  <a:pt x="10856" y="21255"/>
                </a:lnTo>
                <a:lnTo>
                  <a:pt x="10877" y="21252"/>
                </a:lnTo>
                <a:lnTo>
                  <a:pt x="10859" y="21299"/>
                </a:lnTo>
                <a:lnTo>
                  <a:pt x="10829" y="21312"/>
                </a:lnTo>
                <a:lnTo>
                  <a:pt x="10780" y="21324"/>
                </a:lnTo>
                <a:lnTo>
                  <a:pt x="10758" y="21337"/>
                </a:lnTo>
                <a:lnTo>
                  <a:pt x="10691" y="21341"/>
                </a:lnTo>
                <a:lnTo>
                  <a:pt x="10628" y="21346"/>
                </a:lnTo>
                <a:lnTo>
                  <a:pt x="10559" y="21348"/>
                </a:lnTo>
                <a:lnTo>
                  <a:pt x="10517" y="21358"/>
                </a:lnTo>
                <a:lnTo>
                  <a:pt x="10482" y="21366"/>
                </a:lnTo>
                <a:lnTo>
                  <a:pt x="10485" y="21379"/>
                </a:lnTo>
                <a:lnTo>
                  <a:pt x="10521" y="21390"/>
                </a:lnTo>
                <a:lnTo>
                  <a:pt x="10579" y="21401"/>
                </a:lnTo>
                <a:lnTo>
                  <a:pt x="10638" y="21410"/>
                </a:lnTo>
                <a:lnTo>
                  <a:pt x="10674" y="21400"/>
                </a:lnTo>
                <a:lnTo>
                  <a:pt x="10743" y="21405"/>
                </a:lnTo>
                <a:lnTo>
                  <a:pt x="10813" y="21403"/>
                </a:lnTo>
                <a:lnTo>
                  <a:pt x="10770" y="21411"/>
                </a:lnTo>
                <a:lnTo>
                  <a:pt x="10751" y="21422"/>
                </a:lnTo>
                <a:lnTo>
                  <a:pt x="10711" y="21430"/>
                </a:lnTo>
                <a:lnTo>
                  <a:pt x="10711" y="21440"/>
                </a:lnTo>
                <a:lnTo>
                  <a:pt x="10724" y="21449"/>
                </a:lnTo>
                <a:lnTo>
                  <a:pt x="10739" y="21459"/>
                </a:lnTo>
                <a:lnTo>
                  <a:pt x="10748" y="21467"/>
                </a:lnTo>
                <a:lnTo>
                  <a:pt x="10696" y="21472"/>
                </a:lnTo>
                <a:lnTo>
                  <a:pt x="10689" y="21480"/>
                </a:lnTo>
                <a:lnTo>
                  <a:pt x="10637" y="21484"/>
                </a:lnTo>
                <a:lnTo>
                  <a:pt x="10569" y="21486"/>
                </a:lnTo>
                <a:lnTo>
                  <a:pt x="10595" y="21492"/>
                </a:lnTo>
                <a:lnTo>
                  <a:pt x="10649" y="21497"/>
                </a:lnTo>
                <a:lnTo>
                  <a:pt x="10697" y="21502"/>
                </a:lnTo>
                <a:lnTo>
                  <a:pt x="10724" y="21497"/>
                </a:lnTo>
                <a:lnTo>
                  <a:pt x="10790" y="21494"/>
                </a:lnTo>
                <a:lnTo>
                  <a:pt x="10835" y="21497"/>
                </a:lnTo>
                <a:lnTo>
                  <a:pt x="10898" y="21494"/>
                </a:lnTo>
                <a:lnTo>
                  <a:pt x="10940" y="21489"/>
                </a:lnTo>
                <a:lnTo>
                  <a:pt x="10997" y="21486"/>
                </a:lnTo>
                <a:lnTo>
                  <a:pt x="11036" y="21479"/>
                </a:lnTo>
                <a:lnTo>
                  <a:pt x="11049" y="21477"/>
                </a:lnTo>
                <a:lnTo>
                  <a:pt x="11076" y="21472"/>
                </a:lnTo>
                <a:lnTo>
                  <a:pt x="11125" y="21475"/>
                </a:lnTo>
                <a:lnTo>
                  <a:pt x="11127" y="21477"/>
                </a:lnTo>
                <a:lnTo>
                  <a:pt x="11127" y="21484"/>
                </a:lnTo>
                <a:lnTo>
                  <a:pt x="11175" y="21477"/>
                </a:lnTo>
                <a:lnTo>
                  <a:pt x="11179" y="21475"/>
                </a:lnTo>
                <a:lnTo>
                  <a:pt x="11182" y="21475"/>
                </a:lnTo>
                <a:lnTo>
                  <a:pt x="11182" y="21479"/>
                </a:lnTo>
                <a:lnTo>
                  <a:pt x="11180" y="21480"/>
                </a:lnTo>
                <a:lnTo>
                  <a:pt x="11180" y="21482"/>
                </a:lnTo>
                <a:lnTo>
                  <a:pt x="11233" y="21477"/>
                </a:lnTo>
                <a:lnTo>
                  <a:pt x="11207" y="21487"/>
                </a:lnTo>
                <a:lnTo>
                  <a:pt x="11254" y="21482"/>
                </a:lnTo>
                <a:lnTo>
                  <a:pt x="11318" y="21477"/>
                </a:lnTo>
                <a:lnTo>
                  <a:pt x="11340" y="21482"/>
                </a:lnTo>
                <a:lnTo>
                  <a:pt x="11381" y="21477"/>
                </a:lnTo>
                <a:lnTo>
                  <a:pt x="11391" y="21475"/>
                </a:lnTo>
                <a:lnTo>
                  <a:pt x="11462" y="21470"/>
                </a:lnTo>
                <a:lnTo>
                  <a:pt x="11522" y="21460"/>
                </a:lnTo>
                <a:lnTo>
                  <a:pt x="11598" y="21454"/>
                </a:lnTo>
                <a:lnTo>
                  <a:pt x="11662" y="21445"/>
                </a:lnTo>
                <a:lnTo>
                  <a:pt x="11724" y="21438"/>
                </a:lnTo>
                <a:lnTo>
                  <a:pt x="11788" y="21430"/>
                </a:lnTo>
                <a:lnTo>
                  <a:pt x="11850" y="21420"/>
                </a:lnTo>
                <a:lnTo>
                  <a:pt x="11913" y="21408"/>
                </a:lnTo>
                <a:lnTo>
                  <a:pt x="11983" y="21398"/>
                </a:lnTo>
                <a:lnTo>
                  <a:pt x="12019" y="21388"/>
                </a:lnTo>
                <a:lnTo>
                  <a:pt x="12056" y="21376"/>
                </a:lnTo>
                <a:lnTo>
                  <a:pt x="12110" y="21359"/>
                </a:lnTo>
                <a:lnTo>
                  <a:pt x="12158" y="21341"/>
                </a:lnTo>
                <a:lnTo>
                  <a:pt x="12111" y="21339"/>
                </a:lnTo>
                <a:lnTo>
                  <a:pt x="12093" y="21331"/>
                </a:lnTo>
                <a:lnTo>
                  <a:pt x="12057" y="21326"/>
                </a:lnTo>
                <a:lnTo>
                  <a:pt x="12116" y="21309"/>
                </a:lnTo>
                <a:lnTo>
                  <a:pt x="12189" y="21304"/>
                </a:lnTo>
                <a:lnTo>
                  <a:pt x="12244" y="21290"/>
                </a:lnTo>
                <a:lnTo>
                  <a:pt x="12295" y="21275"/>
                </a:lnTo>
                <a:lnTo>
                  <a:pt x="12357" y="21258"/>
                </a:lnTo>
                <a:lnTo>
                  <a:pt x="12402" y="21243"/>
                </a:lnTo>
                <a:lnTo>
                  <a:pt x="12451" y="21223"/>
                </a:lnTo>
                <a:lnTo>
                  <a:pt x="12485" y="21206"/>
                </a:lnTo>
                <a:lnTo>
                  <a:pt x="12519" y="21188"/>
                </a:lnTo>
                <a:lnTo>
                  <a:pt x="12525" y="21172"/>
                </a:lnTo>
                <a:lnTo>
                  <a:pt x="12541" y="21154"/>
                </a:lnTo>
                <a:lnTo>
                  <a:pt x="12566" y="21134"/>
                </a:lnTo>
                <a:lnTo>
                  <a:pt x="12535" y="21124"/>
                </a:lnTo>
                <a:lnTo>
                  <a:pt x="12547" y="21105"/>
                </a:lnTo>
                <a:lnTo>
                  <a:pt x="12507" y="21097"/>
                </a:lnTo>
                <a:lnTo>
                  <a:pt x="12527" y="21075"/>
                </a:lnTo>
                <a:lnTo>
                  <a:pt x="12546" y="21055"/>
                </a:lnTo>
                <a:lnTo>
                  <a:pt x="12567" y="21029"/>
                </a:lnTo>
                <a:lnTo>
                  <a:pt x="12576" y="21009"/>
                </a:lnTo>
                <a:lnTo>
                  <a:pt x="12606" y="20987"/>
                </a:lnTo>
                <a:lnTo>
                  <a:pt x="12670" y="20969"/>
                </a:lnTo>
                <a:lnTo>
                  <a:pt x="12743" y="20957"/>
                </a:lnTo>
                <a:lnTo>
                  <a:pt x="12818" y="20944"/>
                </a:lnTo>
                <a:lnTo>
                  <a:pt x="12889" y="20935"/>
                </a:lnTo>
                <a:lnTo>
                  <a:pt x="12956" y="20930"/>
                </a:lnTo>
                <a:lnTo>
                  <a:pt x="13014" y="20930"/>
                </a:lnTo>
                <a:lnTo>
                  <a:pt x="13072" y="20927"/>
                </a:lnTo>
                <a:lnTo>
                  <a:pt x="13125" y="20928"/>
                </a:lnTo>
                <a:lnTo>
                  <a:pt x="13197" y="20918"/>
                </a:lnTo>
                <a:lnTo>
                  <a:pt x="13274" y="20896"/>
                </a:lnTo>
                <a:lnTo>
                  <a:pt x="13355" y="20881"/>
                </a:lnTo>
                <a:lnTo>
                  <a:pt x="13428" y="20856"/>
                </a:lnTo>
                <a:lnTo>
                  <a:pt x="13495" y="20848"/>
                </a:lnTo>
                <a:lnTo>
                  <a:pt x="13564" y="20841"/>
                </a:lnTo>
                <a:lnTo>
                  <a:pt x="13603" y="20832"/>
                </a:lnTo>
                <a:lnTo>
                  <a:pt x="13544" y="20861"/>
                </a:lnTo>
                <a:lnTo>
                  <a:pt x="13468" y="20878"/>
                </a:lnTo>
                <a:lnTo>
                  <a:pt x="13386" y="20901"/>
                </a:lnTo>
                <a:lnTo>
                  <a:pt x="13342" y="20925"/>
                </a:lnTo>
                <a:lnTo>
                  <a:pt x="13394" y="20925"/>
                </a:lnTo>
                <a:lnTo>
                  <a:pt x="13338" y="20949"/>
                </a:lnTo>
                <a:lnTo>
                  <a:pt x="13197" y="20996"/>
                </a:lnTo>
                <a:lnTo>
                  <a:pt x="13189" y="21014"/>
                </a:lnTo>
                <a:lnTo>
                  <a:pt x="13221" y="21019"/>
                </a:lnTo>
                <a:lnTo>
                  <a:pt x="13290" y="21009"/>
                </a:lnTo>
                <a:lnTo>
                  <a:pt x="13364" y="20987"/>
                </a:lnTo>
                <a:lnTo>
                  <a:pt x="13426" y="20964"/>
                </a:lnTo>
                <a:lnTo>
                  <a:pt x="13492" y="20945"/>
                </a:lnTo>
                <a:lnTo>
                  <a:pt x="13556" y="20927"/>
                </a:lnTo>
                <a:lnTo>
                  <a:pt x="13614" y="20905"/>
                </a:lnTo>
                <a:lnTo>
                  <a:pt x="13704" y="20873"/>
                </a:lnTo>
                <a:lnTo>
                  <a:pt x="13742" y="20868"/>
                </a:lnTo>
                <a:lnTo>
                  <a:pt x="13793" y="20864"/>
                </a:lnTo>
                <a:lnTo>
                  <a:pt x="13848" y="20858"/>
                </a:lnTo>
                <a:lnTo>
                  <a:pt x="13911" y="20846"/>
                </a:lnTo>
                <a:lnTo>
                  <a:pt x="13986" y="20821"/>
                </a:lnTo>
                <a:lnTo>
                  <a:pt x="14050" y="20795"/>
                </a:lnTo>
                <a:lnTo>
                  <a:pt x="14131" y="20770"/>
                </a:lnTo>
                <a:lnTo>
                  <a:pt x="14207" y="20752"/>
                </a:lnTo>
                <a:lnTo>
                  <a:pt x="14268" y="20738"/>
                </a:lnTo>
                <a:lnTo>
                  <a:pt x="14338" y="20715"/>
                </a:lnTo>
                <a:lnTo>
                  <a:pt x="14385" y="20701"/>
                </a:lnTo>
                <a:lnTo>
                  <a:pt x="14436" y="20689"/>
                </a:lnTo>
                <a:lnTo>
                  <a:pt x="14456" y="20698"/>
                </a:lnTo>
                <a:lnTo>
                  <a:pt x="14503" y="20689"/>
                </a:lnTo>
                <a:lnTo>
                  <a:pt x="14555" y="20681"/>
                </a:lnTo>
                <a:lnTo>
                  <a:pt x="14582" y="20686"/>
                </a:lnTo>
                <a:lnTo>
                  <a:pt x="14643" y="20667"/>
                </a:lnTo>
                <a:close/>
                <a:moveTo>
                  <a:pt x="8982" y="21122"/>
                </a:moveTo>
                <a:lnTo>
                  <a:pt x="8925" y="21117"/>
                </a:lnTo>
                <a:lnTo>
                  <a:pt x="8901" y="21127"/>
                </a:lnTo>
                <a:lnTo>
                  <a:pt x="8834" y="21119"/>
                </a:lnTo>
                <a:lnTo>
                  <a:pt x="8750" y="21100"/>
                </a:lnTo>
                <a:lnTo>
                  <a:pt x="8763" y="21117"/>
                </a:lnTo>
                <a:lnTo>
                  <a:pt x="8795" y="21134"/>
                </a:lnTo>
                <a:lnTo>
                  <a:pt x="8814" y="21151"/>
                </a:lnTo>
                <a:lnTo>
                  <a:pt x="8740" y="21135"/>
                </a:lnTo>
                <a:lnTo>
                  <a:pt x="8746" y="21156"/>
                </a:lnTo>
                <a:lnTo>
                  <a:pt x="8718" y="21161"/>
                </a:lnTo>
                <a:lnTo>
                  <a:pt x="8718" y="21174"/>
                </a:lnTo>
                <a:lnTo>
                  <a:pt x="8667" y="21171"/>
                </a:lnTo>
                <a:lnTo>
                  <a:pt x="8603" y="21162"/>
                </a:lnTo>
                <a:lnTo>
                  <a:pt x="8565" y="21164"/>
                </a:lnTo>
                <a:lnTo>
                  <a:pt x="8546" y="21171"/>
                </a:lnTo>
                <a:lnTo>
                  <a:pt x="8534" y="21179"/>
                </a:lnTo>
                <a:lnTo>
                  <a:pt x="8455" y="21159"/>
                </a:lnTo>
                <a:lnTo>
                  <a:pt x="8423" y="21142"/>
                </a:lnTo>
                <a:lnTo>
                  <a:pt x="8383" y="21124"/>
                </a:lnTo>
                <a:lnTo>
                  <a:pt x="8410" y="21120"/>
                </a:lnTo>
                <a:lnTo>
                  <a:pt x="8373" y="21100"/>
                </a:lnTo>
                <a:lnTo>
                  <a:pt x="8326" y="21082"/>
                </a:lnTo>
                <a:lnTo>
                  <a:pt x="8228" y="21039"/>
                </a:lnTo>
                <a:lnTo>
                  <a:pt x="8223" y="21048"/>
                </a:lnTo>
                <a:lnTo>
                  <a:pt x="8189" y="21051"/>
                </a:lnTo>
                <a:lnTo>
                  <a:pt x="8140" y="21048"/>
                </a:lnTo>
                <a:lnTo>
                  <a:pt x="8129" y="21056"/>
                </a:lnTo>
                <a:lnTo>
                  <a:pt x="8144" y="21073"/>
                </a:lnTo>
                <a:lnTo>
                  <a:pt x="8188" y="21092"/>
                </a:lnTo>
                <a:lnTo>
                  <a:pt x="8161" y="21095"/>
                </a:lnTo>
                <a:lnTo>
                  <a:pt x="8105" y="21087"/>
                </a:lnTo>
                <a:lnTo>
                  <a:pt x="8039" y="21076"/>
                </a:lnTo>
                <a:lnTo>
                  <a:pt x="7992" y="21070"/>
                </a:lnTo>
                <a:lnTo>
                  <a:pt x="8007" y="21083"/>
                </a:lnTo>
                <a:lnTo>
                  <a:pt x="7965" y="21078"/>
                </a:lnTo>
                <a:lnTo>
                  <a:pt x="7819" y="21036"/>
                </a:lnTo>
                <a:lnTo>
                  <a:pt x="7878" y="21061"/>
                </a:lnTo>
                <a:lnTo>
                  <a:pt x="7885" y="21071"/>
                </a:lnTo>
                <a:lnTo>
                  <a:pt x="7846" y="21066"/>
                </a:lnTo>
                <a:lnTo>
                  <a:pt x="7898" y="21087"/>
                </a:lnTo>
                <a:lnTo>
                  <a:pt x="7885" y="21090"/>
                </a:lnTo>
                <a:lnTo>
                  <a:pt x="7886" y="21095"/>
                </a:lnTo>
                <a:lnTo>
                  <a:pt x="7908" y="21107"/>
                </a:lnTo>
                <a:lnTo>
                  <a:pt x="7832" y="21087"/>
                </a:lnTo>
                <a:lnTo>
                  <a:pt x="7765" y="21068"/>
                </a:lnTo>
                <a:lnTo>
                  <a:pt x="7822" y="21090"/>
                </a:lnTo>
                <a:lnTo>
                  <a:pt x="7790" y="21083"/>
                </a:lnTo>
                <a:lnTo>
                  <a:pt x="7819" y="21095"/>
                </a:lnTo>
                <a:lnTo>
                  <a:pt x="7873" y="21114"/>
                </a:lnTo>
                <a:lnTo>
                  <a:pt x="7844" y="21108"/>
                </a:lnTo>
                <a:lnTo>
                  <a:pt x="7802" y="21098"/>
                </a:lnTo>
                <a:lnTo>
                  <a:pt x="7873" y="21120"/>
                </a:lnTo>
                <a:lnTo>
                  <a:pt x="7930" y="21137"/>
                </a:lnTo>
                <a:lnTo>
                  <a:pt x="7950" y="21144"/>
                </a:lnTo>
                <a:lnTo>
                  <a:pt x="8012" y="21162"/>
                </a:lnTo>
                <a:lnTo>
                  <a:pt x="8071" y="21177"/>
                </a:lnTo>
                <a:lnTo>
                  <a:pt x="8137" y="21196"/>
                </a:lnTo>
                <a:lnTo>
                  <a:pt x="8166" y="21203"/>
                </a:lnTo>
                <a:lnTo>
                  <a:pt x="8246" y="21223"/>
                </a:lnTo>
                <a:lnTo>
                  <a:pt x="8324" y="21240"/>
                </a:lnTo>
                <a:lnTo>
                  <a:pt x="8337" y="21241"/>
                </a:lnTo>
                <a:lnTo>
                  <a:pt x="8337" y="21240"/>
                </a:lnTo>
                <a:lnTo>
                  <a:pt x="8361" y="21243"/>
                </a:lnTo>
                <a:lnTo>
                  <a:pt x="8373" y="21243"/>
                </a:lnTo>
                <a:lnTo>
                  <a:pt x="8442" y="21260"/>
                </a:lnTo>
                <a:lnTo>
                  <a:pt x="8464" y="21268"/>
                </a:lnTo>
                <a:lnTo>
                  <a:pt x="8507" y="21278"/>
                </a:lnTo>
                <a:lnTo>
                  <a:pt x="8570" y="21294"/>
                </a:lnTo>
                <a:lnTo>
                  <a:pt x="8632" y="21305"/>
                </a:lnTo>
                <a:lnTo>
                  <a:pt x="8624" y="21302"/>
                </a:lnTo>
                <a:lnTo>
                  <a:pt x="8681" y="21312"/>
                </a:lnTo>
                <a:lnTo>
                  <a:pt x="8755" y="21327"/>
                </a:lnTo>
                <a:lnTo>
                  <a:pt x="8827" y="21341"/>
                </a:lnTo>
                <a:lnTo>
                  <a:pt x="8879" y="21353"/>
                </a:lnTo>
                <a:lnTo>
                  <a:pt x="8947" y="21366"/>
                </a:lnTo>
                <a:lnTo>
                  <a:pt x="8979" y="21373"/>
                </a:lnTo>
                <a:lnTo>
                  <a:pt x="9009" y="21378"/>
                </a:lnTo>
                <a:lnTo>
                  <a:pt x="8989" y="21378"/>
                </a:lnTo>
                <a:lnTo>
                  <a:pt x="9044" y="21386"/>
                </a:lnTo>
                <a:lnTo>
                  <a:pt x="9051" y="21388"/>
                </a:lnTo>
                <a:lnTo>
                  <a:pt x="9075" y="21391"/>
                </a:lnTo>
                <a:lnTo>
                  <a:pt x="9108" y="21396"/>
                </a:lnTo>
                <a:lnTo>
                  <a:pt x="9115" y="21398"/>
                </a:lnTo>
                <a:lnTo>
                  <a:pt x="9123" y="21398"/>
                </a:lnTo>
                <a:lnTo>
                  <a:pt x="9130" y="21400"/>
                </a:lnTo>
                <a:lnTo>
                  <a:pt x="9187" y="21410"/>
                </a:lnTo>
                <a:lnTo>
                  <a:pt x="9216" y="21413"/>
                </a:lnTo>
                <a:lnTo>
                  <a:pt x="9270" y="21422"/>
                </a:lnTo>
                <a:lnTo>
                  <a:pt x="9329" y="21430"/>
                </a:lnTo>
                <a:lnTo>
                  <a:pt x="9396" y="21438"/>
                </a:lnTo>
                <a:lnTo>
                  <a:pt x="9485" y="21449"/>
                </a:lnTo>
                <a:lnTo>
                  <a:pt x="9450" y="21442"/>
                </a:lnTo>
                <a:lnTo>
                  <a:pt x="9401" y="21435"/>
                </a:lnTo>
                <a:lnTo>
                  <a:pt x="9369" y="21428"/>
                </a:lnTo>
                <a:lnTo>
                  <a:pt x="9332" y="21422"/>
                </a:lnTo>
                <a:lnTo>
                  <a:pt x="9351" y="21420"/>
                </a:lnTo>
                <a:lnTo>
                  <a:pt x="9398" y="21423"/>
                </a:lnTo>
                <a:lnTo>
                  <a:pt x="9460" y="21430"/>
                </a:lnTo>
                <a:lnTo>
                  <a:pt x="9394" y="21418"/>
                </a:lnTo>
                <a:lnTo>
                  <a:pt x="9361" y="21410"/>
                </a:lnTo>
                <a:lnTo>
                  <a:pt x="9391" y="21410"/>
                </a:lnTo>
                <a:lnTo>
                  <a:pt x="9379" y="21398"/>
                </a:lnTo>
                <a:lnTo>
                  <a:pt x="9393" y="21393"/>
                </a:lnTo>
                <a:lnTo>
                  <a:pt x="9405" y="21388"/>
                </a:lnTo>
                <a:lnTo>
                  <a:pt x="9398" y="21379"/>
                </a:lnTo>
                <a:lnTo>
                  <a:pt x="9332" y="21369"/>
                </a:lnTo>
                <a:lnTo>
                  <a:pt x="9272" y="21358"/>
                </a:lnTo>
                <a:lnTo>
                  <a:pt x="9216" y="21344"/>
                </a:lnTo>
                <a:lnTo>
                  <a:pt x="9182" y="21346"/>
                </a:lnTo>
                <a:lnTo>
                  <a:pt x="9166" y="21351"/>
                </a:lnTo>
                <a:lnTo>
                  <a:pt x="9128" y="21351"/>
                </a:lnTo>
                <a:lnTo>
                  <a:pt x="9065" y="21337"/>
                </a:lnTo>
                <a:lnTo>
                  <a:pt x="8950" y="21310"/>
                </a:lnTo>
                <a:lnTo>
                  <a:pt x="8925" y="21302"/>
                </a:lnTo>
                <a:lnTo>
                  <a:pt x="8918" y="21292"/>
                </a:lnTo>
                <a:lnTo>
                  <a:pt x="8920" y="21284"/>
                </a:lnTo>
                <a:lnTo>
                  <a:pt x="8905" y="21272"/>
                </a:lnTo>
                <a:lnTo>
                  <a:pt x="8891" y="21258"/>
                </a:lnTo>
                <a:lnTo>
                  <a:pt x="8857" y="21241"/>
                </a:lnTo>
                <a:lnTo>
                  <a:pt x="8871" y="21235"/>
                </a:lnTo>
                <a:lnTo>
                  <a:pt x="8889" y="21228"/>
                </a:lnTo>
                <a:lnTo>
                  <a:pt x="8900" y="21225"/>
                </a:lnTo>
                <a:lnTo>
                  <a:pt x="8940" y="21223"/>
                </a:lnTo>
                <a:lnTo>
                  <a:pt x="8969" y="21216"/>
                </a:lnTo>
                <a:lnTo>
                  <a:pt x="8982" y="21208"/>
                </a:lnTo>
                <a:lnTo>
                  <a:pt x="8994" y="21198"/>
                </a:lnTo>
                <a:lnTo>
                  <a:pt x="9002" y="21186"/>
                </a:lnTo>
                <a:lnTo>
                  <a:pt x="9016" y="21171"/>
                </a:lnTo>
                <a:lnTo>
                  <a:pt x="9009" y="21156"/>
                </a:lnTo>
                <a:lnTo>
                  <a:pt x="9012" y="21140"/>
                </a:lnTo>
                <a:lnTo>
                  <a:pt x="8982" y="21122"/>
                </a:lnTo>
                <a:close/>
                <a:moveTo>
                  <a:pt x="12376" y="820"/>
                </a:moveTo>
                <a:lnTo>
                  <a:pt x="12399" y="823"/>
                </a:lnTo>
                <a:lnTo>
                  <a:pt x="12475" y="862"/>
                </a:lnTo>
                <a:lnTo>
                  <a:pt x="12421" y="869"/>
                </a:lnTo>
                <a:lnTo>
                  <a:pt x="12470" y="921"/>
                </a:lnTo>
                <a:lnTo>
                  <a:pt x="12515" y="936"/>
                </a:lnTo>
                <a:lnTo>
                  <a:pt x="12604" y="921"/>
                </a:lnTo>
                <a:lnTo>
                  <a:pt x="12574" y="874"/>
                </a:lnTo>
                <a:lnTo>
                  <a:pt x="12670" y="840"/>
                </a:lnTo>
                <a:lnTo>
                  <a:pt x="12810" y="781"/>
                </a:lnTo>
                <a:lnTo>
                  <a:pt x="12857" y="784"/>
                </a:lnTo>
                <a:lnTo>
                  <a:pt x="12854" y="826"/>
                </a:lnTo>
                <a:lnTo>
                  <a:pt x="12938" y="833"/>
                </a:lnTo>
                <a:lnTo>
                  <a:pt x="12950" y="810"/>
                </a:lnTo>
                <a:lnTo>
                  <a:pt x="13054" y="808"/>
                </a:lnTo>
                <a:lnTo>
                  <a:pt x="13096" y="779"/>
                </a:lnTo>
                <a:lnTo>
                  <a:pt x="13222" y="820"/>
                </a:lnTo>
                <a:lnTo>
                  <a:pt x="13214" y="774"/>
                </a:lnTo>
                <a:lnTo>
                  <a:pt x="13104" y="739"/>
                </a:lnTo>
                <a:lnTo>
                  <a:pt x="13178" y="727"/>
                </a:lnTo>
                <a:lnTo>
                  <a:pt x="13210" y="727"/>
                </a:lnTo>
                <a:lnTo>
                  <a:pt x="13088" y="715"/>
                </a:lnTo>
                <a:lnTo>
                  <a:pt x="13096" y="736"/>
                </a:lnTo>
                <a:lnTo>
                  <a:pt x="13103" y="739"/>
                </a:lnTo>
                <a:lnTo>
                  <a:pt x="12990" y="732"/>
                </a:lnTo>
                <a:lnTo>
                  <a:pt x="12982" y="791"/>
                </a:lnTo>
                <a:lnTo>
                  <a:pt x="12881" y="771"/>
                </a:lnTo>
                <a:lnTo>
                  <a:pt x="12865" y="727"/>
                </a:lnTo>
                <a:lnTo>
                  <a:pt x="12798" y="699"/>
                </a:lnTo>
                <a:lnTo>
                  <a:pt x="12647" y="717"/>
                </a:lnTo>
                <a:lnTo>
                  <a:pt x="12522" y="714"/>
                </a:lnTo>
                <a:lnTo>
                  <a:pt x="12389" y="744"/>
                </a:lnTo>
                <a:lnTo>
                  <a:pt x="12333" y="774"/>
                </a:lnTo>
                <a:lnTo>
                  <a:pt x="12376" y="820"/>
                </a:lnTo>
                <a:close/>
                <a:moveTo>
                  <a:pt x="13210" y="727"/>
                </a:moveTo>
                <a:lnTo>
                  <a:pt x="13271" y="734"/>
                </a:lnTo>
                <a:lnTo>
                  <a:pt x="13377" y="756"/>
                </a:lnTo>
                <a:lnTo>
                  <a:pt x="13695" y="833"/>
                </a:lnTo>
                <a:lnTo>
                  <a:pt x="13662" y="798"/>
                </a:lnTo>
                <a:lnTo>
                  <a:pt x="13547" y="761"/>
                </a:lnTo>
                <a:lnTo>
                  <a:pt x="13519" y="747"/>
                </a:lnTo>
                <a:lnTo>
                  <a:pt x="13450" y="741"/>
                </a:lnTo>
                <a:lnTo>
                  <a:pt x="13407" y="709"/>
                </a:lnTo>
                <a:lnTo>
                  <a:pt x="13286" y="660"/>
                </a:lnTo>
                <a:lnTo>
                  <a:pt x="13293" y="677"/>
                </a:lnTo>
                <a:lnTo>
                  <a:pt x="13387" y="724"/>
                </a:lnTo>
                <a:lnTo>
                  <a:pt x="13362" y="742"/>
                </a:lnTo>
                <a:lnTo>
                  <a:pt x="13271" y="729"/>
                </a:lnTo>
                <a:lnTo>
                  <a:pt x="13210" y="727"/>
                </a:lnTo>
                <a:close/>
                <a:moveTo>
                  <a:pt x="13561" y="552"/>
                </a:moveTo>
                <a:lnTo>
                  <a:pt x="13475" y="571"/>
                </a:lnTo>
                <a:lnTo>
                  <a:pt x="13500" y="587"/>
                </a:lnTo>
                <a:lnTo>
                  <a:pt x="13502" y="567"/>
                </a:lnTo>
                <a:lnTo>
                  <a:pt x="13561" y="564"/>
                </a:lnTo>
                <a:lnTo>
                  <a:pt x="13704" y="598"/>
                </a:lnTo>
                <a:lnTo>
                  <a:pt x="13561" y="552"/>
                </a:lnTo>
                <a:close/>
                <a:moveTo>
                  <a:pt x="13500" y="587"/>
                </a:moveTo>
                <a:lnTo>
                  <a:pt x="13500" y="589"/>
                </a:lnTo>
                <a:lnTo>
                  <a:pt x="13508" y="593"/>
                </a:lnTo>
                <a:lnTo>
                  <a:pt x="13500" y="587"/>
                </a:lnTo>
                <a:close/>
                <a:moveTo>
                  <a:pt x="13508" y="593"/>
                </a:moveTo>
                <a:lnTo>
                  <a:pt x="13530" y="606"/>
                </a:lnTo>
                <a:lnTo>
                  <a:pt x="13530" y="611"/>
                </a:lnTo>
                <a:lnTo>
                  <a:pt x="13554" y="621"/>
                </a:lnTo>
                <a:lnTo>
                  <a:pt x="13620" y="633"/>
                </a:lnTo>
                <a:lnTo>
                  <a:pt x="13508" y="593"/>
                </a:lnTo>
                <a:close/>
                <a:moveTo>
                  <a:pt x="13530" y="611"/>
                </a:moveTo>
                <a:lnTo>
                  <a:pt x="13431" y="566"/>
                </a:lnTo>
                <a:lnTo>
                  <a:pt x="13335" y="534"/>
                </a:lnTo>
                <a:lnTo>
                  <a:pt x="13320" y="535"/>
                </a:lnTo>
                <a:lnTo>
                  <a:pt x="13429" y="576"/>
                </a:lnTo>
                <a:lnTo>
                  <a:pt x="13456" y="614"/>
                </a:lnTo>
                <a:lnTo>
                  <a:pt x="13535" y="640"/>
                </a:lnTo>
                <a:lnTo>
                  <a:pt x="13530" y="611"/>
                </a:lnTo>
                <a:close/>
                <a:moveTo>
                  <a:pt x="13535" y="640"/>
                </a:moveTo>
                <a:lnTo>
                  <a:pt x="13537" y="651"/>
                </a:lnTo>
                <a:lnTo>
                  <a:pt x="13513" y="650"/>
                </a:lnTo>
                <a:lnTo>
                  <a:pt x="13588" y="680"/>
                </a:lnTo>
                <a:lnTo>
                  <a:pt x="13763" y="769"/>
                </a:lnTo>
                <a:lnTo>
                  <a:pt x="13894" y="811"/>
                </a:lnTo>
                <a:lnTo>
                  <a:pt x="13965" y="858"/>
                </a:lnTo>
                <a:lnTo>
                  <a:pt x="14057" y="963"/>
                </a:lnTo>
                <a:lnTo>
                  <a:pt x="14135" y="975"/>
                </a:lnTo>
                <a:lnTo>
                  <a:pt x="14106" y="948"/>
                </a:lnTo>
                <a:lnTo>
                  <a:pt x="14125" y="927"/>
                </a:lnTo>
                <a:lnTo>
                  <a:pt x="14071" y="892"/>
                </a:lnTo>
                <a:lnTo>
                  <a:pt x="14044" y="857"/>
                </a:lnTo>
                <a:lnTo>
                  <a:pt x="13939" y="816"/>
                </a:lnTo>
                <a:lnTo>
                  <a:pt x="13869" y="771"/>
                </a:lnTo>
                <a:lnTo>
                  <a:pt x="13811" y="766"/>
                </a:lnTo>
                <a:lnTo>
                  <a:pt x="13726" y="729"/>
                </a:lnTo>
                <a:lnTo>
                  <a:pt x="13620" y="665"/>
                </a:lnTo>
                <a:lnTo>
                  <a:pt x="13535" y="640"/>
                </a:lnTo>
                <a:close/>
                <a:moveTo>
                  <a:pt x="13513" y="650"/>
                </a:moveTo>
                <a:lnTo>
                  <a:pt x="13480" y="636"/>
                </a:lnTo>
                <a:lnTo>
                  <a:pt x="13412" y="618"/>
                </a:lnTo>
                <a:lnTo>
                  <a:pt x="13338" y="569"/>
                </a:lnTo>
                <a:lnTo>
                  <a:pt x="13256" y="539"/>
                </a:lnTo>
                <a:lnTo>
                  <a:pt x="13121" y="524"/>
                </a:lnTo>
                <a:lnTo>
                  <a:pt x="13120" y="534"/>
                </a:lnTo>
                <a:lnTo>
                  <a:pt x="13210" y="586"/>
                </a:lnTo>
                <a:lnTo>
                  <a:pt x="13246" y="640"/>
                </a:lnTo>
                <a:lnTo>
                  <a:pt x="13285" y="658"/>
                </a:lnTo>
                <a:lnTo>
                  <a:pt x="13279" y="650"/>
                </a:lnTo>
                <a:lnTo>
                  <a:pt x="13345" y="640"/>
                </a:lnTo>
                <a:lnTo>
                  <a:pt x="13513" y="650"/>
                </a:lnTo>
                <a:close/>
                <a:moveTo>
                  <a:pt x="11595" y="189"/>
                </a:moveTo>
                <a:lnTo>
                  <a:pt x="11583" y="194"/>
                </a:lnTo>
                <a:lnTo>
                  <a:pt x="11586" y="202"/>
                </a:lnTo>
                <a:lnTo>
                  <a:pt x="11559" y="194"/>
                </a:lnTo>
                <a:lnTo>
                  <a:pt x="11519" y="194"/>
                </a:lnTo>
                <a:lnTo>
                  <a:pt x="11477" y="199"/>
                </a:lnTo>
                <a:lnTo>
                  <a:pt x="11542" y="200"/>
                </a:lnTo>
                <a:lnTo>
                  <a:pt x="11549" y="210"/>
                </a:lnTo>
                <a:lnTo>
                  <a:pt x="11598" y="217"/>
                </a:lnTo>
                <a:lnTo>
                  <a:pt x="11620" y="212"/>
                </a:lnTo>
                <a:lnTo>
                  <a:pt x="11611" y="207"/>
                </a:lnTo>
                <a:lnTo>
                  <a:pt x="11630" y="204"/>
                </a:lnTo>
                <a:lnTo>
                  <a:pt x="11655" y="200"/>
                </a:lnTo>
                <a:lnTo>
                  <a:pt x="11653" y="195"/>
                </a:lnTo>
                <a:lnTo>
                  <a:pt x="11595" y="189"/>
                </a:lnTo>
                <a:close/>
                <a:moveTo>
                  <a:pt x="10815" y="197"/>
                </a:moveTo>
                <a:lnTo>
                  <a:pt x="10783" y="207"/>
                </a:lnTo>
                <a:lnTo>
                  <a:pt x="10739" y="199"/>
                </a:lnTo>
                <a:lnTo>
                  <a:pt x="10640" y="207"/>
                </a:lnTo>
                <a:lnTo>
                  <a:pt x="10667" y="222"/>
                </a:lnTo>
                <a:lnTo>
                  <a:pt x="10716" y="222"/>
                </a:lnTo>
                <a:lnTo>
                  <a:pt x="10719" y="232"/>
                </a:lnTo>
                <a:lnTo>
                  <a:pt x="10819" y="237"/>
                </a:lnTo>
                <a:lnTo>
                  <a:pt x="10920" y="234"/>
                </a:lnTo>
                <a:lnTo>
                  <a:pt x="10962" y="215"/>
                </a:lnTo>
                <a:lnTo>
                  <a:pt x="10896" y="205"/>
                </a:lnTo>
                <a:lnTo>
                  <a:pt x="10815" y="197"/>
                </a:lnTo>
                <a:close/>
                <a:moveTo>
                  <a:pt x="10623" y="215"/>
                </a:moveTo>
                <a:lnTo>
                  <a:pt x="10574" y="217"/>
                </a:lnTo>
                <a:lnTo>
                  <a:pt x="10554" y="229"/>
                </a:lnTo>
                <a:lnTo>
                  <a:pt x="10505" y="229"/>
                </a:lnTo>
                <a:lnTo>
                  <a:pt x="10499" y="217"/>
                </a:lnTo>
                <a:lnTo>
                  <a:pt x="10396" y="229"/>
                </a:lnTo>
                <a:lnTo>
                  <a:pt x="10393" y="258"/>
                </a:lnTo>
                <a:lnTo>
                  <a:pt x="10435" y="290"/>
                </a:lnTo>
                <a:lnTo>
                  <a:pt x="10485" y="300"/>
                </a:lnTo>
                <a:lnTo>
                  <a:pt x="10440" y="315"/>
                </a:lnTo>
                <a:lnTo>
                  <a:pt x="10514" y="340"/>
                </a:lnTo>
                <a:lnTo>
                  <a:pt x="10566" y="338"/>
                </a:lnTo>
                <a:lnTo>
                  <a:pt x="10600" y="305"/>
                </a:lnTo>
                <a:lnTo>
                  <a:pt x="10638" y="296"/>
                </a:lnTo>
                <a:lnTo>
                  <a:pt x="10670" y="268"/>
                </a:lnTo>
                <a:lnTo>
                  <a:pt x="10766" y="254"/>
                </a:lnTo>
                <a:lnTo>
                  <a:pt x="10659" y="227"/>
                </a:lnTo>
                <a:lnTo>
                  <a:pt x="10623" y="215"/>
                </a:lnTo>
                <a:close/>
                <a:moveTo>
                  <a:pt x="10813" y="273"/>
                </a:moveTo>
                <a:lnTo>
                  <a:pt x="10734" y="279"/>
                </a:lnTo>
                <a:lnTo>
                  <a:pt x="10756" y="293"/>
                </a:lnTo>
                <a:lnTo>
                  <a:pt x="10728" y="303"/>
                </a:lnTo>
                <a:lnTo>
                  <a:pt x="10797" y="311"/>
                </a:lnTo>
                <a:lnTo>
                  <a:pt x="10888" y="296"/>
                </a:lnTo>
                <a:lnTo>
                  <a:pt x="10829" y="286"/>
                </a:lnTo>
                <a:lnTo>
                  <a:pt x="10813" y="273"/>
                </a:lnTo>
                <a:close/>
                <a:moveTo>
                  <a:pt x="12551" y="333"/>
                </a:moveTo>
                <a:lnTo>
                  <a:pt x="12507" y="338"/>
                </a:lnTo>
                <a:lnTo>
                  <a:pt x="12498" y="355"/>
                </a:lnTo>
                <a:lnTo>
                  <a:pt x="12406" y="364"/>
                </a:lnTo>
                <a:lnTo>
                  <a:pt x="12354" y="392"/>
                </a:lnTo>
                <a:lnTo>
                  <a:pt x="12318" y="417"/>
                </a:lnTo>
                <a:lnTo>
                  <a:pt x="12376" y="439"/>
                </a:lnTo>
                <a:lnTo>
                  <a:pt x="12354" y="485"/>
                </a:lnTo>
                <a:lnTo>
                  <a:pt x="12408" y="492"/>
                </a:lnTo>
                <a:lnTo>
                  <a:pt x="12392" y="539"/>
                </a:lnTo>
                <a:lnTo>
                  <a:pt x="12441" y="569"/>
                </a:lnTo>
                <a:lnTo>
                  <a:pt x="12409" y="581"/>
                </a:lnTo>
                <a:lnTo>
                  <a:pt x="12463" y="613"/>
                </a:lnTo>
                <a:lnTo>
                  <a:pt x="12581" y="630"/>
                </a:lnTo>
                <a:lnTo>
                  <a:pt x="12635" y="656"/>
                </a:lnTo>
                <a:lnTo>
                  <a:pt x="12820" y="665"/>
                </a:lnTo>
                <a:lnTo>
                  <a:pt x="12842" y="660"/>
                </a:lnTo>
                <a:lnTo>
                  <a:pt x="12663" y="609"/>
                </a:lnTo>
                <a:lnTo>
                  <a:pt x="12573" y="561"/>
                </a:lnTo>
                <a:lnTo>
                  <a:pt x="12551" y="508"/>
                </a:lnTo>
                <a:lnTo>
                  <a:pt x="12515" y="456"/>
                </a:lnTo>
                <a:lnTo>
                  <a:pt x="12534" y="409"/>
                </a:lnTo>
                <a:lnTo>
                  <a:pt x="12588" y="387"/>
                </a:lnTo>
                <a:lnTo>
                  <a:pt x="12643" y="364"/>
                </a:lnTo>
                <a:lnTo>
                  <a:pt x="12623" y="350"/>
                </a:lnTo>
                <a:lnTo>
                  <a:pt x="12551" y="333"/>
                </a:lnTo>
                <a:close/>
                <a:moveTo>
                  <a:pt x="13079" y="397"/>
                </a:moveTo>
                <a:lnTo>
                  <a:pt x="13019" y="417"/>
                </a:lnTo>
                <a:lnTo>
                  <a:pt x="13111" y="438"/>
                </a:lnTo>
                <a:lnTo>
                  <a:pt x="13143" y="433"/>
                </a:lnTo>
                <a:lnTo>
                  <a:pt x="13135" y="414"/>
                </a:lnTo>
                <a:lnTo>
                  <a:pt x="13079" y="397"/>
                </a:lnTo>
                <a:close/>
                <a:moveTo>
                  <a:pt x="12147" y="608"/>
                </a:moveTo>
                <a:lnTo>
                  <a:pt x="12101" y="609"/>
                </a:lnTo>
                <a:lnTo>
                  <a:pt x="12039" y="626"/>
                </a:lnTo>
                <a:lnTo>
                  <a:pt x="12052" y="635"/>
                </a:lnTo>
                <a:lnTo>
                  <a:pt x="12126" y="648"/>
                </a:lnTo>
                <a:lnTo>
                  <a:pt x="12206" y="653"/>
                </a:lnTo>
                <a:lnTo>
                  <a:pt x="12271" y="656"/>
                </a:lnTo>
                <a:lnTo>
                  <a:pt x="12258" y="636"/>
                </a:lnTo>
                <a:lnTo>
                  <a:pt x="12157" y="611"/>
                </a:lnTo>
                <a:lnTo>
                  <a:pt x="12147" y="608"/>
                </a:lnTo>
                <a:close/>
                <a:moveTo>
                  <a:pt x="8100" y="948"/>
                </a:moveTo>
                <a:lnTo>
                  <a:pt x="7945" y="988"/>
                </a:lnTo>
                <a:lnTo>
                  <a:pt x="7906" y="966"/>
                </a:lnTo>
                <a:lnTo>
                  <a:pt x="7757" y="1008"/>
                </a:lnTo>
                <a:lnTo>
                  <a:pt x="7753" y="956"/>
                </a:lnTo>
                <a:lnTo>
                  <a:pt x="7656" y="968"/>
                </a:lnTo>
                <a:lnTo>
                  <a:pt x="7538" y="1017"/>
                </a:lnTo>
                <a:lnTo>
                  <a:pt x="7622" y="1035"/>
                </a:lnTo>
                <a:lnTo>
                  <a:pt x="7590" y="1059"/>
                </a:lnTo>
                <a:lnTo>
                  <a:pt x="7467" y="1074"/>
                </a:lnTo>
                <a:lnTo>
                  <a:pt x="7529" y="1114"/>
                </a:lnTo>
                <a:lnTo>
                  <a:pt x="7420" y="1150"/>
                </a:lnTo>
                <a:lnTo>
                  <a:pt x="7548" y="1177"/>
                </a:lnTo>
                <a:lnTo>
                  <a:pt x="7614" y="1188"/>
                </a:lnTo>
                <a:lnTo>
                  <a:pt x="7688" y="1173"/>
                </a:lnTo>
                <a:lnTo>
                  <a:pt x="7947" y="1116"/>
                </a:lnTo>
                <a:lnTo>
                  <a:pt x="8108" y="1055"/>
                </a:lnTo>
                <a:lnTo>
                  <a:pt x="8108" y="1002"/>
                </a:lnTo>
                <a:lnTo>
                  <a:pt x="8189" y="953"/>
                </a:lnTo>
                <a:lnTo>
                  <a:pt x="8100" y="948"/>
                </a:lnTo>
                <a:close/>
                <a:moveTo>
                  <a:pt x="8177" y="1631"/>
                </a:moveTo>
                <a:lnTo>
                  <a:pt x="8048" y="1712"/>
                </a:lnTo>
                <a:lnTo>
                  <a:pt x="7937" y="1818"/>
                </a:lnTo>
                <a:lnTo>
                  <a:pt x="7943" y="1870"/>
                </a:lnTo>
                <a:lnTo>
                  <a:pt x="7878" y="1973"/>
                </a:lnTo>
                <a:lnTo>
                  <a:pt x="7962" y="1922"/>
                </a:lnTo>
                <a:lnTo>
                  <a:pt x="7974" y="1951"/>
                </a:lnTo>
                <a:lnTo>
                  <a:pt x="7906" y="1998"/>
                </a:lnTo>
                <a:lnTo>
                  <a:pt x="7910" y="2028"/>
                </a:lnTo>
                <a:lnTo>
                  <a:pt x="8016" y="2047"/>
                </a:lnTo>
                <a:lnTo>
                  <a:pt x="8039" y="2116"/>
                </a:lnTo>
                <a:lnTo>
                  <a:pt x="7987" y="2182"/>
                </a:lnTo>
                <a:lnTo>
                  <a:pt x="7844" y="2171"/>
                </a:lnTo>
                <a:lnTo>
                  <a:pt x="7778" y="2246"/>
                </a:lnTo>
                <a:lnTo>
                  <a:pt x="7797" y="2306"/>
                </a:lnTo>
                <a:lnTo>
                  <a:pt x="7669" y="2341"/>
                </a:lnTo>
                <a:lnTo>
                  <a:pt x="7671" y="2389"/>
                </a:lnTo>
                <a:lnTo>
                  <a:pt x="7824" y="2407"/>
                </a:lnTo>
                <a:lnTo>
                  <a:pt x="7715" y="2434"/>
                </a:lnTo>
                <a:lnTo>
                  <a:pt x="7489" y="2559"/>
                </a:lnTo>
                <a:lnTo>
                  <a:pt x="7531" y="2582"/>
                </a:lnTo>
                <a:lnTo>
                  <a:pt x="7632" y="2537"/>
                </a:lnTo>
                <a:lnTo>
                  <a:pt x="7723" y="2550"/>
                </a:lnTo>
                <a:lnTo>
                  <a:pt x="7826" y="2495"/>
                </a:lnTo>
                <a:lnTo>
                  <a:pt x="7863" y="2518"/>
                </a:lnTo>
                <a:lnTo>
                  <a:pt x="8065" y="2485"/>
                </a:lnTo>
                <a:lnTo>
                  <a:pt x="8211" y="2486"/>
                </a:lnTo>
                <a:lnTo>
                  <a:pt x="8337" y="2424"/>
                </a:lnTo>
                <a:lnTo>
                  <a:pt x="8322" y="2363"/>
                </a:lnTo>
                <a:lnTo>
                  <a:pt x="8393" y="2330"/>
                </a:lnTo>
                <a:lnTo>
                  <a:pt x="8442" y="2256"/>
                </a:lnTo>
                <a:lnTo>
                  <a:pt x="8324" y="2234"/>
                </a:lnTo>
                <a:lnTo>
                  <a:pt x="8317" y="2190"/>
                </a:lnTo>
                <a:lnTo>
                  <a:pt x="8322" y="2064"/>
                </a:lnTo>
                <a:lnTo>
                  <a:pt x="8263" y="2047"/>
                </a:lnTo>
                <a:lnTo>
                  <a:pt x="8251" y="1909"/>
                </a:lnTo>
                <a:lnTo>
                  <a:pt x="8157" y="1902"/>
                </a:lnTo>
                <a:lnTo>
                  <a:pt x="8304" y="1808"/>
                </a:lnTo>
                <a:lnTo>
                  <a:pt x="8381" y="1725"/>
                </a:lnTo>
                <a:lnTo>
                  <a:pt x="8282" y="1725"/>
                </a:lnTo>
                <a:lnTo>
                  <a:pt x="8181" y="1739"/>
                </a:lnTo>
                <a:lnTo>
                  <a:pt x="8352" y="1631"/>
                </a:lnTo>
                <a:lnTo>
                  <a:pt x="8241" y="1640"/>
                </a:lnTo>
                <a:lnTo>
                  <a:pt x="8177" y="1631"/>
                </a:lnTo>
                <a:close/>
                <a:moveTo>
                  <a:pt x="10441" y="1697"/>
                </a:moveTo>
                <a:lnTo>
                  <a:pt x="10374" y="1703"/>
                </a:lnTo>
                <a:lnTo>
                  <a:pt x="10329" y="1735"/>
                </a:lnTo>
                <a:lnTo>
                  <a:pt x="10409" y="1783"/>
                </a:lnTo>
                <a:lnTo>
                  <a:pt x="10509" y="1823"/>
                </a:lnTo>
                <a:lnTo>
                  <a:pt x="10563" y="1796"/>
                </a:lnTo>
                <a:lnTo>
                  <a:pt x="10583" y="1749"/>
                </a:lnTo>
                <a:lnTo>
                  <a:pt x="10494" y="1712"/>
                </a:lnTo>
                <a:lnTo>
                  <a:pt x="10441" y="1697"/>
                </a:lnTo>
                <a:close/>
                <a:moveTo>
                  <a:pt x="9708" y="1887"/>
                </a:moveTo>
                <a:lnTo>
                  <a:pt x="9546" y="1922"/>
                </a:lnTo>
                <a:lnTo>
                  <a:pt x="9546" y="1966"/>
                </a:lnTo>
                <a:lnTo>
                  <a:pt x="9640" y="2027"/>
                </a:lnTo>
                <a:lnTo>
                  <a:pt x="9726" y="1941"/>
                </a:lnTo>
                <a:lnTo>
                  <a:pt x="9708" y="1887"/>
                </a:lnTo>
                <a:close/>
                <a:moveTo>
                  <a:pt x="7758" y="1986"/>
                </a:moveTo>
                <a:lnTo>
                  <a:pt x="7677" y="1991"/>
                </a:lnTo>
                <a:lnTo>
                  <a:pt x="7571" y="2042"/>
                </a:lnTo>
                <a:lnTo>
                  <a:pt x="7380" y="2128"/>
                </a:lnTo>
                <a:lnTo>
                  <a:pt x="7348" y="2242"/>
                </a:lnTo>
                <a:lnTo>
                  <a:pt x="7186" y="2362"/>
                </a:lnTo>
                <a:lnTo>
                  <a:pt x="7312" y="2380"/>
                </a:lnTo>
                <a:lnTo>
                  <a:pt x="7534" y="2311"/>
                </a:lnTo>
                <a:lnTo>
                  <a:pt x="7676" y="2208"/>
                </a:lnTo>
                <a:lnTo>
                  <a:pt x="7711" y="2129"/>
                </a:lnTo>
                <a:lnTo>
                  <a:pt x="7814" y="2054"/>
                </a:lnTo>
                <a:lnTo>
                  <a:pt x="7758" y="1986"/>
                </a:lnTo>
                <a:close/>
                <a:moveTo>
                  <a:pt x="4242" y="2384"/>
                </a:moveTo>
                <a:lnTo>
                  <a:pt x="4173" y="2424"/>
                </a:lnTo>
                <a:lnTo>
                  <a:pt x="4079" y="2491"/>
                </a:lnTo>
                <a:lnTo>
                  <a:pt x="3833" y="2685"/>
                </a:lnTo>
                <a:lnTo>
                  <a:pt x="3734" y="2759"/>
                </a:lnTo>
                <a:lnTo>
                  <a:pt x="3703" y="2793"/>
                </a:lnTo>
                <a:lnTo>
                  <a:pt x="3644" y="2836"/>
                </a:lnTo>
                <a:lnTo>
                  <a:pt x="3606" y="2873"/>
                </a:lnTo>
                <a:lnTo>
                  <a:pt x="3639" y="2878"/>
                </a:lnTo>
                <a:lnTo>
                  <a:pt x="3671" y="2870"/>
                </a:lnTo>
                <a:lnTo>
                  <a:pt x="3661" y="2902"/>
                </a:lnTo>
                <a:lnTo>
                  <a:pt x="3580" y="2961"/>
                </a:lnTo>
                <a:lnTo>
                  <a:pt x="3590" y="2966"/>
                </a:lnTo>
                <a:lnTo>
                  <a:pt x="3739" y="2855"/>
                </a:lnTo>
                <a:lnTo>
                  <a:pt x="3730" y="2872"/>
                </a:lnTo>
                <a:lnTo>
                  <a:pt x="3614" y="2976"/>
                </a:lnTo>
                <a:lnTo>
                  <a:pt x="3607" y="3000"/>
                </a:lnTo>
                <a:lnTo>
                  <a:pt x="3627" y="2995"/>
                </a:lnTo>
                <a:lnTo>
                  <a:pt x="3757" y="2883"/>
                </a:lnTo>
                <a:lnTo>
                  <a:pt x="3831" y="2804"/>
                </a:lnTo>
                <a:lnTo>
                  <a:pt x="3900" y="2739"/>
                </a:lnTo>
                <a:lnTo>
                  <a:pt x="3856" y="2759"/>
                </a:lnTo>
                <a:lnTo>
                  <a:pt x="3966" y="2670"/>
                </a:lnTo>
                <a:lnTo>
                  <a:pt x="3981" y="2631"/>
                </a:lnTo>
                <a:lnTo>
                  <a:pt x="3936" y="2661"/>
                </a:lnTo>
                <a:lnTo>
                  <a:pt x="3952" y="2628"/>
                </a:lnTo>
                <a:lnTo>
                  <a:pt x="4010" y="2586"/>
                </a:lnTo>
                <a:lnTo>
                  <a:pt x="4023" y="2560"/>
                </a:lnTo>
                <a:lnTo>
                  <a:pt x="3961" y="2601"/>
                </a:lnTo>
                <a:lnTo>
                  <a:pt x="4101" y="2495"/>
                </a:lnTo>
                <a:lnTo>
                  <a:pt x="4203" y="2421"/>
                </a:lnTo>
                <a:lnTo>
                  <a:pt x="4247" y="2389"/>
                </a:lnTo>
                <a:lnTo>
                  <a:pt x="4242" y="2384"/>
                </a:lnTo>
                <a:close/>
                <a:moveTo>
                  <a:pt x="7545" y="2485"/>
                </a:moveTo>
                <a:lnTo>
                  <a:pt x="7420" y="2511"/>
                </a:lnTo>
                <a:lnTo>
                  <a:pt x="7346" y="2530"/>
                </a:lnTo>
                <a:lnTo>
                  <a:pt x="7240" y="2542"/>
                </a:lnTo>
                <a:lnTo>
                  <a:pt x="7179" y="2584"/>
                </a:lnTo>
                <a:lnTo>
                  <a:pt x="7092" y="2641"/>
                </a:lnTo>
                <a:lnTo>
                  <a:pt x="6957" y="2692"/>
                </a:lnTo>
                <a:lnTo>
                  <a:pt x="6871" y="2761"/>
                </a:lnTo>
                <a:lnTo>
                  <a:pt x="6913" y="2777"/>
                </a:lnTo>
                <a:lnTo>
                  <a:pt x="7120" y="2722"/>
                </a:lnTo>
                <a:lnTo>
                  <a:pt x="7179" y="2678"/>
                </a:lnTo>
                <a:lnTo>
                  <a:pt x="7299" y="2634"/>
                </a:lnTo>
                <a:lnTo>
                  <a:pt x="7337" y="2601"/>
                </a:lnTo>
                <a:lnTo>
                  <a:pt x="7460" y="2579"/>
                </a:lnTo>
                <a:lnTo>
                  <a:pt x="7538" y="2513"/>
                </a:lnTo>
                <a:lnTo>
                  <a:pt x="7545" y="2485"/>
                </a:lnTo>
                <a:close/>
                <a:moveTo>
                  <a:pt x="14293" y="2944"/>
                </a:moveTo>
                <a:lnTo>
                  <a:pt x="14406" y="2976"/>
                </a:lnTo>
                <a:lnTo>
                  <a:pt x="14515" y="2969"/>
                </a:lnTo>
                <a:lnTo>
                  <a:pt x="14577" y="3050"/>
                </a:lnTo>
                <a:lnTo>
                  <a:pt x="14623" y="3178"/>
                </a:lnTo>
                <a:lnTo>
                  <a:pt x="14512" y="3158"/>
                </a:lnTo>
                <a:lnTo>
                  <a:pt x="14424" y="3180"/>
                </a:lnTo>
                <a:lnTo>
                  <a:pt x="14465" y="3276"/>
                </a:lnTo>
                <a:lnTo>
                  <a:pt x="14343" y="3264"/>
                </a:lnTo>
                <a:lnTo>
                  <a:pt x="14367" y="3308"/>
                </a:lnTo>
                <a:lnTo>
                  <a:pt x="14448" y="3341"/>
                </a:lnTo>
                <a:lnTo>
                  <a:pt x="14557" y="3464"/>
                </a:lnTo>
                <a:lnTo>
                  <a:pt x="14719" y="3510"/>
                </a:lnTo>
                <a:lnTo>
                  <a:pt x="14762" y="3558"/>
                </a:lnTo>
                <a:lnTo>
                  <a:pt x="14759" y="3616"/>
                </a:lnTo>
                <a:lnTo>
                  <a:pt x="14781" y="3651"/>
                </a:lnTo>
                <a:lnTo>
                  <a:pt x="14860" y="3742"/>
                </a:lnTo>
                <a:lnTo>
                  <a:pt x="14826" y="3639"/>
                </a:lnTo>
                <a:lnTo>
                  <a:pt x="14907" y="3604"/>
                </a:lnTo>
                <a:lnTo>
                  <a:pt x="14980" y="3683"/>
                </a:lnTo>
                <a:lnTo>
                  <a:pt x="15106" y="3767"/>
                </a:lnTo>
                <a:lnTo>
                  <a:pt x="15018" y="3813"/>
                </a:lnTo>
                <a:lnTo>
                  <a:pt x="14887" y="3779"/>
                </a:lnTo>
                <a:lnTo>
                  <a:pt x="14911" y="3899"/>
                </a:lnTo>
                <a:lnTo>
                  <a:pt x="14998" y="3907"/>
                </a:lnTo>
                <a:lnTo>
                  <a:pt x="15007" y="4006"/>
                </a:lnTo>
                <a:lnTo>
                  <a:pt x="15124" y="4055"/>
                </a:lnTo>
                <a:lnTo>
                  <a:pt x="15170" y="4208"/>
                </a:lnTo>
                <a:lnTo>
                  <a:pt x="15234" y="4314"/>
                </a:lnTo>
                <a:lnTo>
                  <a:pt x="15235" y="4350"/>
                </a:lnTo>
                <a:lnTo>
                  <a:pt x="15047" y="4388"/>
                </a:lnTo>
                <a:lnTo>
                  <a:pt x="14850" y="4363"/>
                </a:lnTo>
                <a:lnTo>
                  <a:pt x="14730" y="4287"/>
                </a:lnTo>
                <a:lnTo>
                  <a:pt x="14592" y="4257"/>
                </a:lnTo>
                <a:lnTo>
                  <a:pt x="14513" y="4148"/>
                </a:lnTo>
                <a:lnTo>
                  <a:pt x="14485" y="4075"/>
                </a:lnTo>
                <a:lnTo>
                  <a:pt x="14522" y="4042"/>
                </a:lnTo>
                <a:lnTo>
                  <a:pt x="14525" y="3989"/>
                </a:lnTo>
                <a:lnTo>
                  <a:pt x="14507" y="3878"/>
                </a:lnTo>
                <a:lnTo>
                  <a:pt x="14608" y="3867"/>
                </a:lnTo>
                <a:lnTo>
                  <a:pt x="14554" y="3828"/>
                </a:lnTo>
                <a:lnTo>
                  <a:pt x="14491" y="3821"/>
                </a:lnTo>
                <a:lnTo>
                  <a:pt x="14387" y="3722"/>
                </a:lnTo>
                <a:lnTo>
                  <a:pt x="14293" y="3648"/>
                </a:lnTo>
                <a:lnTo>
                  <a:pt x="14091" y="3484"/>
                </a:lnTo>
                <a:lnTo>
                  <a:pt x="14067" y="3392"/>
                </a:lnTo>
                <a:lnTo>
                  <a:pt x="13906" y="3264"/>
                </a:lnTo>
                <a:lnTo>
                  <a:pt x="13970" y="3128"/>
                </a:lnTo>
                <a:lnTo>
                  <a:pt x="14076" y="3106"/>
                </a:lnTo>
                <a:lnTo>
                  <a:pt x="14094" y="3028"/>
                </a:lnTo>
                <a:lnTo>
                  <a:pt x="14188" y="3001"/>
                </a:lnTo>
                <a:lnTo>
                  <a:pt x="14293" y="2944"/>
                </a:lnTo>
                <a:close/>
                <a:moveTo>
                  <a:pt x="8962" y="3481"/>
                </a:moveTo>
                <a:lnTo>
                  <a:pt x="8863" y="3533"/>
                </a:lnTo>
                <a:lnTo>
                  <a:pt x="8824" y="3585"/>
                </a:lnTo>
                <a:lnTo>
                  <a:pt x="8836" y="3678"/>
                </a:lnTo>
                <a:lnTo>
                  <a:pt x="8891" y="3707"/>
                </a:lnTo>
                <a:lnTo>
                  <a:pt x="8958" y="3599"/>
                </a:lnTo>
                <a:lnTo>
                  <a:pt x="8962" y="3481"/>
                </a:lnTo>
                <a:close/>
                <a:moveTo>
                  <a:pt x="8883" y="3732"/>
                </a:moveTo>
                <a:lnTo>
                  <a:pt x="8805" y="3776"/>
                </a:lnTo>
                <a:lnTo>
                  <a:pt x="8731" y="3767"/>
                </a:lnTo>
                <a:lnTo>
                  <a:pt x="8745" y="3850"/>
                </a:lnTo>
                <a:lnTo>
                  <a:pt x="8714" y="4023"/>
                </a:lnTo>
                <a:lnTo>
                  <a:pt x="8760" y="4062"/>
                </a:lnTo>
                <a:lnTo>
                  <a:pt x="8827" y="4013"/>
                </a:lnTo>
                <a:lnTo>
                  <a:pt x="8889" y="4023"/>
                </a:lnTo>
                <a:lnTo>
                  <a:pt x="8947" y="3831"/>
                </a:lnTo>
                <a:lnTo>
                  <a:pt x="8883" y="3732"/>
                </a:lnTo>
                <a:close/>
                <a:moveTo>
                  <a:pt x="9714" y="4161"/>
                </a:moveTo>
                <a:lnTo>
                  <a:pt x="9603" y="4175"/>
                </a:lnTo>
                <a:lnTo>
                  <a:pt x="9452" y="4190"/>
                </a:lnTo>
                <a:lnTo>
                  <a:pt x="9282" y="4176"/>
                </a:lnTo>
                <a:lnTo>
                  <a:pt x="9251" y="4252"/>
                </a:lnTo>
                <a:lnTo>
                  <a:pt x="9447" y="4328"/>
                </a:lnTo>
                <a:lnTo>
                  <a:pt x="9521" y="4345"/>
                </a:lnTo>
                <a:lnTo>
                  <a:pt x="9628" y="4400"/>
                </a:lnTo>
                <a:lnTo>
                  <a:pt x="9667" y="4324"/>
                </a:lnTo>
                <a:lnTo>
                  <a:pt x="9650" y="4277"/>
                </a:lnTo>
                <a:lnTo>
                  <a:pt x="9714" y="4161"/>
                </a:lnTo>
                <a:close/>
                <a:moveTo>
                  <a:pt x="19257" y="4215"/>
                </a:moveTo>
                <a:lnTo>
                  <a:pt x="19331" y="4292"/>
                </a:lnTo>
                <a:cubicBezTo>
                  <a:pt x="19393" y="4374"/>
                  <a:pt x="19455" y="4455"/>
                  <a:pt x="19514" y="4538"/>
                </a:cubicBezTo>
                <a:lnTo>
                  <a:pt x="19457" y="4478"/>
                </a:lnTo>
                <a:lnTo>
                  <a:pt x="19388" y="4397"/>
                </a:lnTo>
                <a:lnTo>
                  <a:pt x="19324" y="4355"/>
                </a:lnTo>
                <a:lnTo>
                  <a:pt x="19269" y="4276"/>
                </a:lnTo>
                <a:lnTo>
                  <a:pt x="19282" y="4272"/>
                </a:lnTo>
                <a:lnTo>
                  <a:pt x="19257" y="4215"/>
                </a:lnTo>
                <a:close/>
                <a:moveTo>
                  <a:pt x="10925" y="4540"/>
                </a:moveTo>
                <a:lnTo>
                  <a:pt x="10898" y="4604"/>
                </a:lnTo>
                <a:lnTo>
                  <a:pt x="11086" y="4634"/>
                </a:lnTo>
                <a:lnTo>
                  <a:pt x="11084" y="4659"/>
                </a:lnTo>
                <a:lnTo>
                  <a:pt x="11307" y="4646"/>
                </a:lnTo>
                <a:lnTo>
                  <a:pt x="11324" y="4600"/>
                </a:lnTo>
                <a:lnTo>
                  <a:pt x="11241" y="4619"/>
                </a:lnTo>
                <a:lnTo>
                  <a:pt x="11243" y="4594"/>
                </a:lnTo>
                <a:lnTo>
                  <a:pt x="11128" y="4582"/>
                </a:lnTo>
                <a:lnTo>
                  <a:pt x="11010" y="4590"/>
                </a:lnTo>
                <a:lnTo>
                  <a:pt x="10925" y="4540"/>
                </a:lnTo>
                <a:close/>
                <a:moveTo>
                  <a:pt x="12578" y="4545"/>
                </a:moveTo>
                <a:lnTo>
                  <a:pt x="12446" y="4590"/>
                </a:lnTo>
                <a:lnTo>
                  <a:pt x="12337" y="4589"/>
                </a:lnTo>
                <a:lnTo>
                  <a:pt x="12320" y="4624"/>
                </a:lnTo>
                <a:lnTo>
                  <a:pt x="12310" y="4626"/>
                </a:lnTo>
                <a:lnTo>
                  <a:pt x="12238" y="4631"/>
                </a:lnTo>
                <a:lnTo>
                  <a:pt x="12281" y="4693"/>
                </a:lnTo>
                <a:lnTo>
                  <a:pt x="12357" y="4713"/>
                </a:lnTo>
                <a:lnTo>
                  <a:pt x="12505" y="4651"/>
                </a:lnTo>
                <a:lnTo>
                  <a:pt x="12500" y="4637"/>
                </a:lnTo>
                <a:lnTo>
                  <a:pt x="12485" y="4609"/>
                </a:lnTo>
                <a:lnTo>
                  <a:pt x="12578" y="4545"/>
                </a:lnTo>
                <a:close/>
                <a:moveTo>
                  <a:pt x="19624" y="4685"/>
                </a:moveTo>
                <a:cubicBezTo>
                  <a:pt x="19944" y="5145"/>
                  <a:pt x="20221" y="5634"/>
                  <a:pt x="20467" y="6142"/>
                </a:cubicBezTo>
                <a:lnTo>
                  <a:pt x="20343" y="5922"/>
                </a:lnTo>
                <a:lnTo>
                  <a:pt x="20233" y="5742"/>
                </a:lnTo>
                <a:lnTo>
                  <a:pt x="20211" y="5728"/>
                </a:lnTo>
                <a:lnTo>
                  <a:pt x="20134" y="5597"/>
                </a:lnTo>
                <a:lnTo>
                  <a:pt x="20056" y="5464"/>
                </a:lnTo>
                <a:lnTo>
                  <a:pt x="20043" y="5413"/>
                </a:lnTo>
                <a:lnTo>
                  <a:pt x="19998" y="5328"/>
                </a:lnTo>
                <a:lnTo>
                  <a:pt x="19957" y="5284"/>
                </a:lnTo>
                <a:lnTo>
                  <a:pt x="19885" y="5164"/>
                </a:lnTo>
                <a:lnTo>
                  <a:pt x="19826" y="5043"/>
                </a:lnTo>
                <a:lnTo>
                  <a:pt x="19747" y="4898"/>
                </a:lnTo>
                <a:lnTo>
                  <a:pt x="19652" y="4745"/>
                </a:lnTo>
                <a:lnTo>
                  <a:pt x="19624" y="4685"/>
                </a:lnTo>
                <a:close/>
                <a:moveTo>
                  <a:pt x="20846" y="7019"/>
                </a:moveTo>
                <a:cubicBezTo>
                  <a:pt x="20929" y="7241"/>
                  <a:pt x="21012" y="7461"/>
                  <a:pt x="21082" y="7689"/>
                </a:cubicBezTo>
                <a:lnTo>
                  <a:pt x="21002" y="7484"/>
                </a:lnTo>
                <a:lnTo>
                  <a:pt x="20923" y="7297"/>
                </a:lnTo>
                <a:lnTo>
                  <a:pt x="20886" y="7174"/>
                </a:lnTo>
                <a:lnTo>
                  <a:pt x="20846" y="7019"/>
                </a:lnTo>
                <a:close/>
                <a:moveTo>
                  <a:pt x="19740" y="8967"/>
                </a:moveTo>
                <a:lnTo>
                  <a:pt x="19733" y="9267"/>
                </a:lnTo>
                <a:lnTo>
                  <a:pt x="19780" y="9532"/>
                </a:lnTo>
                <a:lnTo>
                  <a:pt x="19843" y="9681"/>
                </a:lnTo>
                <a:lnTo>
                  <a:pt x="19925" y="9639"/>
                </a:lnTo>
                <a:lnTo>
                  <a:pt x="19962" y="9585"/>
                </a:lnTo>
                <a:lnTo>
                  <a:pt x="19955" y="9391"/>
                </a:lnTo>
                <a:lnTo>
                  <a:pt x="19886" y="9199"/>
                </a:lnTo>
                <a:lnTo>
                  <a:pt x="19822" y="9070"/>
                </a:lnTo>
                <a:lnTo>
                  <a:pt x="19740" y="8967"/>
                </a:lnTo>
                <a:close/>
                <a:moveTo>
                  <a:pt x="21038" y="9772"/>
                </a:moveTo>
                <a:lnTo>
                  <a:pt x="21051" y="9866"/>
                </a:lnTo>
                <a:lnTo>
                  <a:pt x="21124" y="10071"/>
                </a:lnTo>
                <a:lnTo>
                  <a:pt x="21169" y="10175"/>
                </a:lnTo>
                <a:lnTo>
                  <a:pt x="21203" y="10335"/>
                </a:lnTo>
                <a:lnTo>
                  <a:pt x="21223" y="10388"/>
                </a:lnTo>
                <a:lnTo>
                  <a:pt x="21250" y="10453"/>
                </a:lnTo>
                <a:lnTo>
                  <a:pt x="21272" y="10598"/>
                </a:lnTo>
                <a:lnTo>
                  <a:pt x="21287" y="10760"/>
                </a:lnTo>
                <a:lnTo>
                  <a:pt x="21324" y="10914"/>
                </a:lnTo>
                <a:lnTo>
                  <a:pt x="21349" y="11177"/>
                </a:lnTo>
                <a:lnTo>
                  <a:pt x="21361" y="11317"/>
                </a:lnTo>
                <a:lnTo>
                  <a:pt x="21381" y="11468"/>
                </a:lnTo>
                <a:lnTo>
                  <a:pt x="21388" y="11581"/>
                </a:lnTo>
                <a:lnTo>
                  <a:pt x="21396" y="11630"/>
                </a:lnTo>
                <a:lnTo>
                  <a:pt x="21390" y="11667"/>
                </a:lnTo>
                <a:lnTo>
                  <a:pt x="21379" y="11790"/>
                </a:lnTo>
                <a:lnTo>
                  <a:pt x="21391" y="11844"/>
                </a:lnTo>
                <a:lnTo>
                  <a:pt x="21410" y="11780"/>
                </a:lnTo>
                <a:lnTo>
                  <a:pt x="21408" y="11692"/>
                </a:lnTo>
                <a:lnTo>
                  <a:pt x="21417" y="11733"/>
                </a:lnTo>
                <a:lnTo>
                  <a:pt x="21427" y="11889"/>
                </a:lnTo>
                <a:lnTo>
                  <a:pt x="21455" y="11884"/>
                </a:lnTo>
                <a:lnTo>
                  <a:pt x="21460" y="11835"/>
                </a:lnTo>
                <a:lnTo>
                  <a:pt x="21467" y="11852"/>
                </a:lnTo>
                <a:lnTo>
                  <a:pt x="21480" y="11797"/>
                </a:lnTo>
                <a:lnTo>
                  <a:pt x="21489" y="11626"/>
                </a:lnTo>
                <a:lnTo>
                  <a:pt x="21506" y="11446"/>
                </a:lnTo>
                <a:lnTo>
                  <a:pt x="21514" y="11445"/>
                </a:lnTo>
                <a:lnTo>
                  <a:pt x="21528" y="11317"/>
                </a:lnTo>
                <a:lnTo>
                  <a:pt x="21524" y="11194"/>
                </a:lnTo>
                <a:lnTo>
                  <a:pt x="21526" y="11046"/>
                </a:lnTo>
                <a:lnTo>
                  <a:pt x="21518" y="10765"/>
                </a:lnTo>
                <a:lnTo>
                  <a:pt x="21512" y="10687"/>
                </a:lnTo>
                <a:lnTo>
                  <a:pt x="21489" y="10549"/>
                </a:lnTo>
                <a:lnTo>
                  <a:pt x="21470" y="10605"/>
                </a:lnTo>
                <a:lnTo>
                  <a:pt x="21432" y="10630"/>
                </a:lnTo>
                <a:lnTo>
                  <a:pt x="21425" y="10628"/>
                </a:lnTo>
                <a:lnTo>
                  <a:pt x="21411" y="10532"/>
                </a:lnTo>
                <a:lnTo>
                  <a:pt x="21378" y="10404"/>
                </a:lnTo>
                <a:lnTo>
                  <a:pt x="21337" y="10401"/>
                </a:lnTo>
                <a:lnTo>
                  <a:pt x="21289" y="10201"/>
                </a:lnTo>
                <a:lnTo>
                  <a:pt x="21260" y="10123"/>
                </a:lnTo>
                <a:lnTo>
                  <a:pt x="21216" y="9997"/>
                </a:lnTo>
                <a:lnTo>
                  <a:pt x="21159" y="9815"/>
                </a:lnTo>
                <a:lnTo>
                  <a:pt x="21075" y="9778"/>
                </a:lnTo>
                <a:lnTo>
                  <a:pt x="21038" y="9772"/>
                </a:lnTo>
                <a:close/>
                <a:moveTo>
                  <a:pt x="21223" y="10388"/>
                </a:moveTo>
                <a:lnTo>
                  <a:pt x="21223" y="10489"/>
                </a:lnTo>
                <a:lnTo>
                  <a:pt x="21194" y="10505"/>
                </a:lnTo>
                <a:lnTo>
                  <a:pt x="21191" y="10581"/>
                </a:lnTo>
                <a:lnTo>
                  <a:pt x="21196" y="10744"/>
                </a:lnTo>
                <a:lnTo>
                  <a:pt x="21221" y="10728"/>
                </a:lnTo>
                <a:lnTo>
                  <a:pt x="21228" y="10840"/>
                </a:lnTo>
                <a:lnTo>
                  <a:pt x="21208" y="10940"/>
                </a:lnTo>
                <a:lnTo>
                  <a:pt x="21221" y="10962"/>
                </a:lnTo>
                <a:lnTo>
                  <a:pt x="21241" y="10844"/>
                </a:lnTo>
                <a:lnTo>
                  <a:pt x="21255" y="10605"/>
                </a:lnTo>
                <a:lnTo>
                  <a:pt x="21241" y="10455"/>
                </a:lnTo>
                <a:lnTo>
                  <a:pt x="21223" y="10388"/>
                </a:lnTo>
                <a:close/>
                <a:moveTo>
                  <a:pt x="21440" y="10712"/>
                </a:moveTo>
                <a:lnTo>
                  <a:pt x="21487" y="10723"/>
                </a:lnTo>
                <a:lnTo>
                  <a:pt x="21509" y="10750"/>
                </a:lnTo>
                <a:lnTo>
                  <a:pt x="21512" y="10891"/>
                </a:lnTo>
                <a:lnTo>
                  <a:pt x="21487" y="11056"/>
                </a:lnTo>
                <a:lnTo>
                  <a:pt x="21475" y="10972"/>
                </a:lnTo>
                <a:lnTo>
                  <a:pt x="21447" y="10940"/>
                </a:lnTo>
                <a:lnTo>
                  <a:pt x="21443" y="10926"/>
                </a:lnTo>
                <a:lnTo>
                  <a:pt x="21457" y="10773"/>
                </a:lnTo>
                <a:lnTo>
                  <a:pt x="21440" y="10712"/>
                </a:lnTo>
                <a:close/>
                <a:moveTo>
                  <a:pt x="21146" y="11317"/>
                </a:moveTo>
                <a:lnTo>
                  <a:pt x="21083" y="11371"/>
                </a:lnTo>
                <a:lnTo>
                  <a:pt x="21053" y="11514"/>
                </a:lnTo>
                <a:lnTo>
                  <a:pt x="21105" y="11436"/>
                </a:lnTo>
                <a:lnTo>
                  <a:pt x="21151" y="11421"/>
                </a:lnTo>
                <a:lnTo>
                  <a:pt x="21179" y="11433"/>
                </a:lnTo>
                <a:lnTo>
                  <a:pt x="21215" y="11426"/>
                </a:lnTo>
                <a:lnTo>
                  <a:pt x="21208" y="11325"/>
                </a:lnTo>
                <a:lnTo>
                  <a:pt x="21146" y="11317"/>
                </a:lnTo>
                <a:close/>
                <a:moveTo>
                  <a:pt x="21258" y="11377"/>
                </a:moveTo>
                <a:lnTo>
                  <a:pt x="21245" y="11440"/>
                </a:lnTo>
                <a:lnTo>
                  <a:pt x="21257" y="11502"/>
                </a:lnTo>
                <a:lnTo>
                  <a:pt x="21290" y="11467"/>
                </a:lnTo>
                <a:lnTo>
                  <a:pt x="21302" y="11387"/>
                </a:lnTo>
                <a:lnTo>
                  <a:pt x="21258" y="11377"/>
                </a:lnTo>
                <a:close/>
                <a:moveTo>
                  <a:pt x="20800" y="11808"/>
                </a:moveTo>
                <a:lnTo>
                  <a:pt x="20779" y="11864"/>
                </a:lnTo>
                <a:lnTo>
                  <a:pt x="20770" y="11951"/>
                </a:lnTo>
                <a:lnTo>
                  <a:pt x="20792" y="12079"/>
                </a:lnTo>
                <a:lnTo>
                  <a:pt x="20814" y="11940"/>
                </a:lnTo>
                <a:lnTo>
                  <a:pt x="20809" y="11872"/>
                </a:lnTo>
                <a:lnTo>
                  <a:pt x="20800" y="11808"/>
                </a:lnTo>
                <a:close/>
                <a:moveTo>
                  <a:pt x="21329" y="12300"/>
                </a:moveTo>
                <a:lnTo>
                  <a:pt x="21319" y="12404"/>
                </a:lnTo>
                <a:lnTo>
                  <a:pt x="21354" y="12456"/>
                </a:lnTo>
                <a:lnTo>
                  <a:pt x="21390" y="12433"/>
                </a:lnTo>
                <a:lnTo>
                  <a:pt x="21401" y="12365"/>
                </a:lnTo>
                <a:lnTo>
                  <a:pt x="21388" y="12327"/>
                </a:lnTo>
                <a:lnTo>
                  <a:pt x="21363" y="12382"/>
                </a:lnTo>
                <a:lnTo>
                  <a:pt x="21346" y="12369"/>
                </a:lnTo>
                <a:lnTo>
                  <a:pt x="21329" y="12300"/>
                </a:lnTo>
                <a:close/>
                <a:moveTo>
                  <a:pt x="21167" y="12333"/>
                </a:moveTo>
                <a:lnTo>
                  <a:pt x="21147" y="12357"/>
                </a:lnTo>
                <a:lnTo>
                  <a:pt x="21157" y="12408"/>
                </a:lnTo>
                <a:lnTo>
                  <a:pt x="21189" y="12488"/>
                </a:lnTo>
                <a:lnTo>
                  <a:pt x="21215" y="12541"/>
                </a:lnTo>
                <a:lnTo>
                  <a:pt x="21216" y="12679"/>
                </a:lnTo>
                <a:lnTo>
                  <a:pt x="21240" y="12719"/>
                </a:lnTo>
                <a:lnTo>
                  <a:pt x="21248" y="12697"/>
                </a:lnTo>
                <a:lnTo>
                  <a:pt x="21255" y="12633"/>
                </a:lnTo>
                <a:lnTo>
                  <a:pt x="21260" y="12522"/>
                </a:lnTo>
                <a:lnTo>
                  <a:pt x="21235" y="12448"/>
                </a:lnTo>
                <a:lnTo>
                  <a:pt x="21236" y="12404"/>
                </a:lnTo>
                <a:lnTo>
                  <a:pt x="21208" y="12364"/>
                </a:lnTo>
                <a:lnTo>
                  <a:pt x="21179" y="12357"/>
                </a:lnTo>
                <a:lnTo>
                  <a:pt x="21167" y="12333"/>
                </a:lnTo>
                <a:close/>
                <a:moveTo>
                  <a:pt x="21374" y="12535"/>
                </a:moveTo>
                <a:lnTo>
                  <a:pt x="21353" y="12591"/>
                </a:lnTo>
                <a:lnTo>
                  <a:pt x="21336" y="12647"/>
                </a:lnTo>
                <a:lnTo>
                  <a:pt x="21327" y="12697"/>
                </a:lnTo>
                <a:lnTo>
                  <a:pt x="21337" y="12700"/>
                </a:lnTo>
                <a:lnTo>
                  <a:pt x="21388" y="12571"/>
                </a:lnTo>
                <a:lnTo>
                  <a:pt x="21374" y="12535"/>
                </a:lnTo>
                <a:close/>
                <a:moveTo>
                  <a:pt x="15471" y="13027"/>
                </a:moveTo>
                <a:lnTo>
                  <a:pt x="15409" y="13108"/>
                </a:lnTo>
                <a:lnTo>
                  <a:pt x="15395" y="13217"/>
                </a:lnTo>
                <a:lnTo>
                  <a:pt x="15291" y="13343"/>
                </a:lnTo>
                <a:lnTo>
                  <a:pt x="15222" y="13322"/>
                </a:lnTo>
                <a:lnTo>
                  <a:pt x="15237" y="13401"/>
                </a:lnTo>
                <a:lnTo>
                  <a:pt x="15178" y="13492"/>
                </a:lnTo>
                <a:lnTo>
                  <a:pt x="15030" y="13603"/>
                </a:lnTo>
                <a:lnTo>
                  <a:pt x="14922" y="13705"/>
                </a:lnTo>
                <a:lnTo>
                  <a:pt x="14850" y="13707"/>
                </a:lnTo>
                <a:lnTo>
                  <a:pt x="14784" y="13741"/>
                </a:lnTo>
                <a:lnTo>
                  <a:pt x="14687" y="13776"/>
                </a:lnTo>
                <a:lnTo>
                  <a:pt x="14603" y="13783"/>
                </a:lnTo>
                <a:lnTo>
                  <a:pt x="14567" y="13897"/>
                </a:lnTo>
                <a:lnTo>
                  <a:pt x="14498" y="13997"/>
                </a:lnTo>
                <a:lnTo>
                  <a:pt x="14493" y="14162"/>
                </a:lnTo>
                <a:lnTo>
                  <a:pt x="14510" y="14273"/>
                </a:lnTo>
                <a:lnTo>
                  <a:pt x="14539" y="14357"/>
                </a:lnTo>
                <a:lnTo>
                  <a:pt x="14508" y="14468"/>
                </a:lnTo>
                <a:lnTo>
                  <a:pt x="14412" y="14601"/>
                </a:lnTo>
                <a:lnTo>
                  <a:pt x="14404" y="14660"/>
                </a:lnTo>
                <a:lnTo>
                  <a:pt x="14325" y="14690"/>
                </a:lnTo>
                <a:lnTo>
                  <a:pt x="14278" y="14815"/>
                </a:lnTo>
                <a:lnTo>
                  <a:pt x="14274" y="14939"/>
                </a:lnTo>
                <a:lnTo>
                  <a:pt x="14311" y="15077"/>
                </a:lnTo>
                <a:lnTo>
                  <a:pt x="14298" y="15229"/>
                </a:lnTo>
                <a:lnTo>
                  <a:pt x="14326" y="15318"/>
                </a:lnTo>
                <a:lnTo>
                  <a:pt x="14443" y="15379"/>
                </a:lnTo>
                <a:lnTo>
                  <a:pt x="14525" y="15422"/>
                </a:lnTo>
                <a:lnTo>
                  <a:pt x="14675" y="15350"/>
                </a:lnTo>
                <a:lnTo>
                  <a:pt x="14810" y="15310"/>
                </a:lnTo>
                <a:lnTo>
                  <a:pt x="14917" y="15113"/>
                </a:lnTo>
                <a:lnTo>
                  <a:pt x="15020" y="14874"/>
                </a:lnTo>
                <a:lnTo>
                  <a:pt x="15173" y="14544"/>
                </a:lnTo>
                <a:lnTo>
                  <a:pt x="15289" y="14301"/>
                </a:lnTo>
                <a:lnTo>
                  <a:pt x="15384" y="14094"/>
                </a:lnTo>
                <a:lnTo>
                  <a:pt x="15416" y="13943"/>
                </a:lnTo>
                <a:lnTo>
                  <a:pt x="15464" y="13901"/>
                </a:lnTo>
                <a:lnTo>
                  <a:pt x="15490" y="13825"/>
                </a:lnTo>
                <a:lnTo>
                  <a:pt x="15476" y="13692"/>
                </a:lnTo>
                <a:lnTo>
                  <a:pt x="15513" y="13640"/>
                </a:lnTo>
                <a:lnTo>
                  <a:pt x="15555" y="13744"/>
                </a:lnTo>
                <a:lnTo>
                  <a:pt x="15591" y="13692"/>
                </a:lnTo>
                <a:lnTo>
                  <a:pt x="15618" y="13606"/>
                </a:lnTo>
                <a:lnTo>
                  <a:pt x="15586" y="13520"/>
                </a:lnTo>
                <a:lnTo>
                  <a:pt x="15584" y="13303"/>
                </a:lnTo>
                <a:lnTo>
                  <a:pt x="15557" y="13182"/>
                </a:lnTo>
                <a:lnTo>
                  <a:pt x="15522" y="13104"/>
                </a:lnTo>
                <a:lnTo>
                  <a:pt x="15471" y="13027"/>
                </a:lnTo>
                <a:close/>
                <a:moveTo>
                  <a:pt x="3919" y="19041"/>
                </a:moveTo>
                <a:lnTo>
                  <a:pt x="3989" y="19097"/>
                </a:lnTo>
                <a:lnTo>
                  <a:pt x="4122" y="19206"/>
                </a:lnTo>
                <a:cubicBezTo>
                  <a:pt x="4054" y="19152"/>
                  <a:pt x="3986" y="19097"/>
                  <a:pt x="3919" y="19041"/>
                </a:cubicBezTo>
                <a:close/>
                <a:moveTo>
                  <a:pt x="6021" y="20380"/>
                </a:moveTo>
                <a:lnTo>
                  <a:pt x="6030" y="20390"/>
                </a:lnTo>
                <a:lnTo>
                  <a:pt x="6077" y="20415"/>
                </a:lnTo>
                <a:lnTo>
                  <a:pt x="6110" y="20437"/>
                </a:lnTo>
                <a:lnTo>
                  <a:pt x="6122" y="20447"/>
                </a:lnTo>
                <a:lnTo>
                  <a:pt x="6149" y="20462"/>
                </a:lnTo>
                <a:lnTo>
                  <a:pt x="6198" y="20487"/>
                </a:lnTo>
                <a:lnTo>
                  <a:pt x="6201" y="20492"/>
                </a:lnTo>
                <a:lnTo>
                  <a:pt x="6242" y="20513"/>
                </a:lnTo>
                <a:lnTo>
                  <a:pt x="6287" y="20534"/>
                </a:lnTo>
                <a:lnTo>
                  <a:pt x="6359" y="20568"/>
                </a:lnTo>
                <a:lnTo>
                  <a:pt x="6407" y="20592"/>
                </a:lnTo>
                <a:lnTo>
                  <a:pt x="6460" y="20615"/>
                </a:lnTo>
                <a:lnTo>
                  <a:pt x="6523" y="20644"/>
                </a:lnTo>
                <a:lnTo>
                  <a:pt x="6575" y="20666"/>
                </a:lnTo>
                <a:lnTo>
                  <a:pt x="6625" y="20686"/>
                </a:lnTo>
                <a:lnTo>
                  <a:pt x="6572" y="20662"/>
                </a:lnTo>
                <a:lnTo>
                  <a:pt x="6518" y="20637"/>
                </a:lnTo>
                <a:lnTo>
                  <a:pt x="6472" y="20614"/>
                </a:lnTo>
                <a:lnTo>
                  <a:pt x="6412" y="20588"/>
                </a:lnTo>
                <a:lnTo>
                  <a:pt x="6348" y="20560"/>
                </a:lnTo>
                <a:lnTo>
                  <a:pt x="6282" y="20529"/>
                </a:lnTo>
                <a:lnTo>
                  <a:pt x="6235" y="20506"/>
                </a:lnTo>
                <a:lnTo>
                  <a:pt x="6196" y="20484"/>
                </a:lnTo>
                <a:lnTo>
                  <a:pt x="6163" y="20465"/>
                </a:lnTo>
                <a:lnTo>
                  <a:pt x="6154" y="20457"/>
                </a:lnTo>
                <a:lnTo>
                  <a:pt x="6189" y="20471"/>
                </a:lnTo>
                <a:lnTo>
                  <a:pt x="6157" y="20452"/>
                </a:lnTo>
                <a:lnTo>
                  <a:pt x="6122" y="20428"/>
                </a:lnTo>
                <a:lnTo>
                  <a:pt x="6072" y="20400"/>
                </a:lnTo>
                <a:lnTo>
                  <a:pt x="6021" y="20380"/>
                </a:lnTo>
                <a:close/>
                <a:moveTo>
                  <a:pt x="8031" y="20987"/>
                </a:moveTo>
                <a:lnTo>
                  <a:pt x="8009" y="20996"/>
                </a:lnTo>
                <a:lnTo>
                  <a:pt x="7975" y="21001"/>
                </a:lnTo>
                <a:lnTo>
                  <a:pt x="7962" y="21009"/>
                </a:lnTo>
                <a:lnTo>
                  <a:pt x="7911" y="21002"/>
                </a:lnTo>
                <a:lnTo>
                  <a:pt x="7984" y="21034"/>
                </a:lnTo>
                <a:lnTo>
                  <a:pt x="7994" y="21029"/>
                </a:lnTo>
                <a:lnTo>
                  <a:pt x="8036" y="21033"/>
                </a:lnTo>
                <a:lnTo>
                  <a:pt x="8066" y="21029"/>
                </a:lnTo>
                <a:lnTo>
                  <a:pt x="8117" y="21033"/>
                </a:lnTo>
                <a:lnTo>
                  <a:pt x="8120" y="21023"/>
                </a:lnTo>
                <a:lnTo>
                  <a:pt x="8078" y="20997"/>
                </a:lnTo>
                <a:lnTo>
                  <a:pt x="8031" y="20987"/>
                </a:lnTo>
                <a:close/>
              </a:path>
            </a:pathLst>
          </a:cu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08" name="Csoportosítás"/>
          <p:cNvGrpSpPr/>
          <p:nvPr/>
        </p:nvGrpSpPr>
        <p:grpSpPr>
          <a:xfrm>
            <a:off x="21593336" y="4073062"/>
            <a:ext cx="8408856" cy="8408857"/>
            <a:chOff x="0" y="0"/>
            <a:chExt cx="8408855" cy="8408855"/>
          </a:xfrm>
        </p:grpSpPr>
        <p:graphicFrame>
          <p:nvGraphicFramePr>
            <p:cNvPr id="606" name="2D kördiagram"/>
            <p:cNvGraphicFramePr/>
            <p:nvPr/>
          </p:nvGraphicFramePr>
          <p:xfrm>
            <a:off x="0" y="0"/>
            <a:ext cx="8408856" cy="84088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07" name="2%"/>
            <p:cNvSpPr txBox="1"/>
            <p:nvPr/>
          </p:nvSpPr>
          <p:spPr>
            <a:xfrm>
              <a:off x="2008864" y="4406486"/>
              <a:ext cx="1726737" cy="1443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86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2%</a:t>
              </a:r>
            </a:p>
          </p:txBody>
        </p:sp>
      </p:grpSp>
      <p:sp>
        <p:nvSpPr>
          <p:cNvPr id="609" name="NEMZETKÖZI…"/>
          <p:cNvSpPr txBox="1"/>
          <p:nvPr/>
        </p:nvSpPr>
        <p:spPr>
          <a:xfrm>
            <a:off x="8323531" y="745455"/>
            <a:ext cx="15864938" cy="2865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/>
          <a:p>
            <a:pPr>
              <a:defRPr sz="11600">
                <a:solidFill>
                  <a:srgbClr val="152F3A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pPr>
            <a:r>
              <a:t>ΚΕΡΔΗ ΠΑΓΚΟΣΜΙΟΥ</a:t>
            </a:r>
          </a:p>
          <a:p>
            <a:pPr>
              <a:defRPr sz="630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pPr>
            <a:r>
              <a:t>ΤΖΙΡΟΥ 2%</a:t>
            </a:r>
          </a:p>
        </p:txBody>
      </p:sp>
      <p:grpSp>
        <p:nvGrpSpPr>
          <p:cNvPr id="613" name="Csoportosítás"/>
          <p:cNvGrpSpPr/>
          <p:nvPr/>
        </p:nvGrpSpPr>
        <p:grpSpPr>
          <a:xfrm>
            <a:off x="11946118" y="12069557"/>
            <a:ext cx="8890001" cy="7153534"/>
            <a:chOff x="0" y="0"/>
            <a:chExt cx="8890000" cy="7153533"/>
          </a:xfrm>
        </p:grpSpPr>
        <p:pic>
          <p:nvPicPr>
            <p:cNvPr id="610" name="questionpanelempty.gif" descr="questionpanelempty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48722"/>
              <a:ext cx="8890001" cy="70048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pic>
          <p:nvPicPr>
            <p:cNvPr id="611" name="info.gif" descr="info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92449" y="-1"/>
              <a:ext cx="2654302" cy="2654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2" name="A teljes NEMZETKÖZI forgalom…"/>
            <p:cNvSpPr txBox="1"/>
            <p:nvPr/>
          </p:nvSpPr>
          <p:spPr>
            <a:xfrm>
              <a:off x="831783" y="3145676"/>
              <a:ext cx="7226432" cy="2573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40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Το </a:t>
              </a:r>
              <a:r>
                <a:rPr>
                  <a:solidFill>
                    <a:srgbClr val="AD9766"/>
                  </a:solidFill>
                </a:rPr>
                <a:t>2%</a:t>
              </a:r>
              <a:r>
                <a:t> από την αξία </a:t>
              </a:r>
              <a:r>
                <a:rPr>
                  <a:solidFill>
                    <a:srgbClr val="AD9766"/>
                  </a:solidFill>
                </a:rPr>
                <a:t>SV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του συνολικού </a:t>
              </a:r>
              <a:r>
                <a:rPr>
                  <a:solidFill>
                    <a:srgbClr val="AD9766"/>
                  </a:solidFill>
                </a:rPr>
                <a:t>παγκόσμιου</a:t>
              </a:r>
            </a:p>
            <a:p>
              <a:pPr>
                <a:defRPr sz="40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Τζίρου  των επιβεβαιωμένων</a:t>
              </a:r>
            </a:p>
            <a:p>
              <a:pPr>
                <a:defRPr sz="4000">
                  <a:solidFill>
                    <a:srgbClr val="AD9766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Διαμαντιών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30990 0.002183" pathEditMode="relative">
                                      <p:cBhvr>
                                        <p:cTn id="11" dur="20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28031 0.000630" pathEditMode="relative">
                                      <p:cBhvr>
                                        <p:cTn id="14" dur="20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Csoportosítás"/>
          <p:cNvGrpSpPr/>
          <p:nvPr/>
        </p:nvGrpSpPr>
        <p:grpSpPr>
          <a:xfrm>
            <a:off x="684157" y="1492549"/>
            <a:ext cx="31246153" cy="6528436"/>
            <a:chOff x="0" y="0"/>
            <a:chExt cx="31246152" cy="6528434"/>
          </a:xfrm>
        </p:grpSpPr>
        <p:pic>
          <p:nvPicPr>
            <p:cNvPr id="617" name="struktura8.gif" descr="struktura8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71748" y="49260"/>
              <a:ext cx="22423144" cy="6430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grpSp>
          <p:nvGrpSpPr>
            <p:cNvPr id="622" name="Csoportosítás"/>
            <p:cNvGrpSpPr/>
            <p:nvPr/>
          </p:nvGrpSpPr>
          <p:grpSpPr>
            <a:xfrm>
              <a:off x="0" y="1424427"/>
              <a:ext cx="8064501" cy="5073797"/>
              <a:chOff x="0" y="0"/>
              <a:chExt cx="8064500" cy="5073795"/>
            </a:xfrm>
          </p:grpSpPr>
          <p:pic>
            <p:nvPicPr>
              <p:cNvPr id="618" name="questionpanelempty2.gif" descr="questionpanelempty2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9192"/>
                <a:ext cx="8064500" cy="50546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129295" dir="5400000" rotWithShape="0">
                  <a:srgbClr val="000000">
                    <a:alpha val="34749"/>
                  </a:srgbClr>
                </a:outerShdw>
              </a:effectLst>
            </p:spPr>
          </p:pic>
          <p:sp>
            <p:nvSpPr>
              <p:cNvPr id="619" name="4 QSA + 2500 DGPV"/>
              <p:cNvSpPr txBox="1"/>
              <p:nvPr/>
            </p:nvSpPr>
            <p:spPr>
              <a:xfrm>
                <a:off x="1186260" y="3880052"/>
                <a:ext cx="5488781" cy="745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 marL="582082" indent="-582082">
                  <a:buSzPct val="125000"/>
                  <a:buChar char="•"/>
                  <a:defRPr sz="4000"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4 QSA + </a:t>
                </a:r>
                <a:r>
                  <a:rPr>
                    <a:solidFill>
                      <a:srgbClr val="AD9766"/>
                    </a:solidFill>
                  </a:rPr>
                  <a:t>2500 DGPV</a:t>
                </a:r>
              </a:p>
            </p:txBody>
          </p:sp>
          <p:sp>
            <p:nvSpPr>
              <p:cNvPr id="620" name="300 PGPV"/>
              <p:cNvSpPr txBox="1"/>
              <p:nvPr/>
            </p:nvSpPr>
            <p:spPr>
              <a:xfrm>
                <a:off x="1184406" y="3069124"/>
                <a:ext cx="3130599" cy="745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 marL="582082" indent="-582082">
                  <a:buSzPct val="125000"/>
                  <a:buChar char="•"/>
                  <a:defRPr sz="4000">
                    <a:solidFill>
                      <a:srgbClr val="AD9766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300</a:t>
                </a:r>
                <a:r>
                  <a:rPr>
                    <a:solidFill>
                      <a:srgbClr val="000000"/>
                    </a:solidFill>
                  </a:rPr>
                  <a:t> PGPV</a:t>
                </a:r>
              </a:p>
            </p:txBody>
          </p:sp>
          <p:pic>
            <p:nvPicPr>
              <p:cNvPr id="621" name="blue1.gif" descr="blue1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686124" y="0"/>
                <a:ext cx="2590127" cy="2590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23" name="qsd1.gif" descr="qsd1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314897" y="-1"/>
              <a:ext cx="3509436" cy="2632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qsa.gif" descr="qsa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57851" y="3874132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qsa.gif" descr="qsa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39216" y="3874132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qsa.gif" descr="qsa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320580" y="3874132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qsa.gif" descr="qsa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101946" y="3899532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949107" y="3899532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740951" y="3899532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4" name="Csoportosítás"/>
          <p:cNvGrpSpPr/>
          <p:nvPr/>
        </p:nvGrpSpPr>
        <p:grpSpPr>
          <a:xfrm>
            <a:off x="684156" y="11631538"/>
            <a:ext cx="31220680" cy="6522024"/>
            <a:chOff x="0" y="0"/>
            <a:chExt cx="31220678" cy="6522023"/>
          </a:xfrm>
        </p:grpSpPr>
        <p:pic>
          <p:nvPicPr>
            <p:cNvPr id="631" name="struktura9.gif" descr="struktura9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771745" y="9836"/>
              <a:ext cx="22423146" cy="643087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grpSp>
          <p:nvGrpSpPr>
            <p:cNvPr id="636" name="Csoportosítás"/>
            <p:cNvGrpSpPr/>
            <p:nvPr/>
          </p:nvGrpSpPr>
          <p:grpSpPr>
            <a:xfrm>
              <a:off x="-1" y="1276309"/>
              <a:ext cx="8064501" cy="5107572"/>
              <a:chOff x="0" y="0"/>
              <a:chExt cx="8064500" cy="5107571"/>
            </a:xfrm>
          </p:grpSpPr>
          <p:pic>
            <p:nvPicPr>
              <p:cNvPr id="632" name="questionpanelempty2.gif" descr="questionpanelempty2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52967"/>
                <a:ext cx="8064500" cy="50546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129295" dir="5400000" rotWithShape="0">
                  <a:srgbClr val="000000">
                    <a:alpha val="34749"/>
                  </a:srgbClr>
                </a:outerShdw>
              </a:effectLst>
            </p:spPr>
          </p:pic>
          <p:sp>
            <p:nvSpPr>
              <p:cNvPr id="633" name="0 QSA + 5000 DGPV"/>
              <p:cNvSpPr txBox="1"/>
              <p:nvPr/>
            </p:nvSpPr>
            <p:spPr>
              <a:xfrm>
                <a:off x="1160861" y="3869878"/>
                <a:ext cx="5488781" cy="745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 marL="582082" indent="-582082">
                  <a:buSzPct val="125000"/>
                  <a:buChar char="•"/>
                  <a:defRPr sz="4000"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0 QSA + </a:t>
                </a:r>
                <a:r>
                  <a:rPr>
                    <a:solidFill>
                      <a:srgbClr val="AD9766"/>
                    </a:solidFill>
                  </a:rPr>
                  <a:t>5000 DGPV</a:t>
                </a:r>
              </a:p>
            </p:txBody>
          </p:sp>
          <p:sp>
            <p:nvSpPr>
              <p:cNvPr id="634" name="300 PGPV"/>
              <p:cNvSpPr txBox="1"/>
              <p:nvPr/>
            </p:nvSpPr>
            <p:spPr>
              <a:xfrm>
                <a:off x="1160201" y="3070532"/>
                <a:ext cx="3130599" cy="745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 marL="582082" indent="-582082">
                  <a:buSzPct val="125000"/>
                  <a:buChar char="•"/>
                  <a:defRPr sz="4000">
                    <a:solidFill>
                      <a:srgbClr val="AD9766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300</a:t>
                </a:r>
                <a:r>
                  <a:rPr>
                    <a:solidFill>
                      <a:srgbClr val="000000"/>
                    </a:solidFill>
                  </a:rPr>
                  <a:t> PGPV</a:t>
                </a:r>
              </a:p>
            </p:txBody>
          </p:sp>
          <p:pic>
            <p:nvPicPr>
              <p:cNvPr id="635" name="blue2.gif" descr="blue2.gi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673350" y="0"/>
                <a:ext cx="2590802" cy="25908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37" name="qsd1.gif" descr="qsd1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314897" y="-1"/>
              <a:ext cx="3509436" cy="2632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757850" y="3823499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539216" y="3823499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320580" y="3823499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127346" y="3823499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934111" y="3823499"/>
              <a:ext cx="35052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715477" y="3893122"/>
              <a:ext cx="3505202" cy="2628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8" name="Csoportosítás"/>
          <p:cNvGrpSpPr/>
          <p:nvPr/>
        </p:nvGrpSpPr>
        <p:grpSpPr>
          <a:xfrm>
            <a:off x="12249350" y="6561249"/>
            <a:ext cx="8064502" cy="5073795"/>
            <a:chOff x="0" y="0"/>
            <a:chExt cx="8064500" cy="5073793"/>
          </a:xfrm>
        </p:grpSpPr>
        <p:pic>
          <p:nvPicPr>
            <p:cNvPr id="645" name="questionpanelempty2.gif" descr="questionpanelempty2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9192"/>
              <a:ext cx="8064501" cy="5054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sp>
          <p:nvSpPr>
            <p:cNvPr id="646" name="HOGYAN LEHETSZ QSD?"/>
            <p:cNvSpPr txBox="1"/>
            <p:nvPr/>
          </p:nvSpPr>
          <p:spPr>
            <a:xfrm>
              <a:off x="401441" y="3278672"/>
              <a:ext cx="7259127" cy="808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>
                <a:defRPr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ΠΩΣ ΘΑ ΓΙΝΕΙΣ </a:t>
              </a:r>
              <a:r>
                <a:rPr>
                  <a:solidFill>
                    <a:srgbClr val="AD9766"/>
                  </a:solidFill>
                </a:rPr>
                <a:t>QSD</a:t>
              </a:r>
              <a:r>
                <a:t>?</a:t>
              </a:r>
            </a:p>
          </p:txBody>
        </p:sp>
        <p:pic>
          <p:nvPicPr>
            <p:cNvPr id="647" name="questionmark.gif" descr="questionmark.gi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686388" y="0"/>
              <a:ext cx="2590125" cy="2590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" grpId="2" animBg="1" advAuto="0"/>
      <p:bldP spid="644" grpId="3" animBg="1" advAuto="0"/>
      <p:bldP spid="64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Csoportosítás"/>
          <p:cNvGrpSpPr/>
          <p:nvPr/>
        </p:nvGrpSpPr>
        <p:grpSpPr>
          <a:xfrm>
            <a:off x="11324349" y="8090456"/>
            <a:ext cx="11184288" cy="6820425"/>
            <a:chOff x="0" y="-1"/>
            <a:chExt cx="11184286" cy="6820424"/>
          </a:xfrm>
        </p:grpSpPr>
        <p:sp>
          <p:nvSpPr>
            <p:cNvPr id="652" name="Vonal"/>
            <p:cNvSpPr/>
            <p:nvPr/>
          </p:nvSpPr>
          <p:spPr>
            <a:xfrm>
              <a:off x="-1" y="126999"/>
              <a:ext cx="5546347" cy="6566426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3" name="Vonal"/>
            <p:cNvSpPr/>
            <p:nvPr/>
          </p:nvSpPr>
          <p:spPr>
            <a:xfrm>
              <a:off x="3571024" y="-2"/>
              <a:ext cx="1948656" cy="6820426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4" name="Vonal"/>
            <p:cNvSpPr/>
            <p:nvPr/>
          </p:nvSpPr>
          <p:spPr>
            <a:xfrm flipH="1">
              <a:off x="5283943" y="76394"/>
              <a:ext cx="2267748" cy="6642236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5" name="Vonal"/>
            <p:cNvSpPr/>
            <p:nvPr/>
          </p:nvSpPr>
          <p:spPr>
            <a:xfrm flipH="1">
              <a:off x="5440920" y="46732"/>
              <a:ext cx="5743367" cy="6726960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61" name="Csoportosítás"/>
          <p:cNvGrpSpPr/>
          <p:nvPr/>
        </p:nvGrpSpPr>
        <p:grpSpPr>
          <a:xfrm>
            <a:off x="18890706" y="8110240"/>
            <a:ext cx="11099358" cy="6755455"/>
            <a:chOff x="0" y="-1"/>
            <a:chExt cx="11099356" cy="6755454"/>
          </a:xfrm>
        </p:grpSpPr>
        <p:sp>
          <p:nvSpPr>
            <p:cNvPr id="657" name="Vonal"/>
            <p:cNvSpPr/>
            <p:nvPr/>
          </p:nvSpPr>
          <p:spPr>
            <a:xfrm flipH="1">
              <a:off x="5847471" y="25400"/>
              <a:ext cx="5251886" cy="6704653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8" name="Vonal"/>
            <p:cNvSpPr/>
            <p:nvPr/>
          </p:nvSpPr>
          <p:spPr>
            <a:xfrm flipH="1">
              <a:off x="5847470" y="-2"/>
              <a:ext cx="1584739" cy="6755455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9" name="Vonal"/>
            <p:cNvSpPr/>
            <p:nvPr/>
          </p:nvSpPr>
          <p:spPr>
            <a:xfrm>
              <a:off x="3634036" y="25399"/>
              <a:ext cx="2269725" cy="6704654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0" name="Vonal"/>
            <p:cNvSpPr/>
            <p:nvPr/>
          </p:nvSpPr>
          <p:spPr>
            <a:xfrm>
              <a:off x="-1" y="52519"/>
              <a:ext cx="5780642" cy="6675814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64" name="Csoportosítás"/>
          <p:cNvGrpSpPr/>
          <p:nvPr/>
        </p:nvGrpSpPr>
        <p:grpSpPr>
          <a:xfrm>
            <a:off x="15102270" y="13139264"/>
            <a:ext cx="3335121" cy="3335121"/>
            <a:chOff x="0" y="0"/>
            <a:chExt cx="3335120" cy="3335120"/>
          </a:xfrm>
        </p:grpSpPr>
        <p:sp>
          <p:nvSpPr>
            <p:cNvPr id="662" name="Négyzet"/>
            <p:cNvSpPr/>
            <p:nvPr/>
          </p:nvSpPr>
          <p:spPr>
            <a:xfrm>
              <a:off x="-1" y="-1"/>
              <a:ext cx="3335121" cy="3335121"/>
            </a:xfrm>
            <a:prstGeom prst="rect">
              <a:avLst/>
            </a:pr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3" name="4 QSA"/>
            <p:cNvSpPr txBox="1"/>
            <p:nvPr/>
          </p:nvSpPr>
          <p:spPr>
            <a:xfrm>
              <a:off x="658186" y="1218827"/>
              <a:ext cx="2018750" cy="897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4 QSA</a:t>
              </a:r>
            </a:p>
          </p:txBody>
        </p:sp>
      </p:grpSp>
      <p:grpSp>
        <p:nvGrpSpPr>
          <p:cNvPr id="667" name="Csoportosítás"/>
          <p:cNvGrpSpPr/>
          <p:nvPr/>
        </p:nvGrpSpPr>
        <p:grpSpPr>
          <a:xfrm>
            <a:off x="22989505" y="13139264"/>
            <a:ext cx="3335121" cy="3335121"/>
            <a:chOff x="0" y="0"/>
            <a:chExt cx="3335120" cy="3335120"/>
          </a:xfrm>
        </p:grpSpPr>
        <p:sp>
          <p:nvSpPr>
            <p:cNvPr id="665" name="Négyzet"/>
            <p:cNvSpPr/>
            <p:nvPr/>
          </p:nvSpPr>
          <p:spPr>
            <a:xfrm>
              <a:off x="-1" y="-1"/>
              <a:ext cx="3335121" cy="3335121"/>
            </a:xfrm>
            <a:prstGeom prst="rect">
              <a:avLst/>
            </a:pr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6" name="2500…"/>
            <p:cNvSpPr txBox="1"/>
            <p:nvPr/>
          </p:nvSpPr>
          <p:spPr>
            <a:xfrm>
              <a:off x="693686" y="837827"/>
              <a:ext cx="1947747" cy="1659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2500 </a:t>
              </a:r>
            </a:p>
            <a:p>
              <a:pPr>
                <a:defRPr sz="5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DGPV</a:t>
              </a:r>
            </a:p>
          </p:txBody>
        </p:sp>
      </p:grpSp>
      <p:sp>
        <p:nvSpPr>
          <p:cNvPr id="668" name="Vonal"/>
          <p:cNvSpPr/>
          <p:nvPr/>
        </p:nvSpPr>
        <p:spPr>
          <a:xfrm rot="10800000">
            <a:off x="4848189" y="16546314"/>
            <a:ext cx="19858484" cy="229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83" extrusionOk="0">
                <a:moveTo>
                  <a:pt x="0" y="20883"/>
                </a:moveTo>
                <a:cubicBezTo>
                  <a:pt x="3186" y="7859"/>
                  <a:pt x="6671" y="754"/>
                  <a:pt x="10217" y="57"/>
                </a:cubicBezTo>
                <a:cubicBezTo>
                  <a:pt x="14156" y="-717"/>
                  <a:pt x="18060" y="6425"/>
                  <a:pt x="21600" y="20883"/>
                </a:cubicBezTo>
              </a:path>
            </a:pathLst>
          </a:custGeom>
          <a:ln w="127000" cap="rnd">
            <a:solidFill>
              <a:srgbClr val="000000"/>
            </a:solidFill>
            <a:custDash>
              <a:ds d="100000" sp="200000"/>
            </a:custDash>
            <a:headEnd type="triangle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84" name="Csoportosítás"/>
          <p:cNvGrpSpPr/>
          <p:nvPr/>
        </p:nvGrpSpPr>
        <p:grpSpPr>
          <a:xfrm>
            <a:off x="593196" y="1601746"/>
            <a:ext cx="31313021" cy="6467029"/>
            <a:chOff x="0" y="0"/>
            <a:chExt cx="31313019" cy="6467028"/>
          </a:xfrm>
        </p:grpSpPr>
        <p:grpSp>
          <p:nvGrpSpPr>
            <p:cNvPr id="674" name="Csoportosítás"/>
            <p:cNvGrpSpPr/>
            <p:nvPr/>
          </p:nvGrpSpPr>
          <p:grpSpPr>
            <a:xfrm>
              <a:off x="0" y="1312756"/>
              <a:ext cx="8064501" cy="5107305"/>
              <a:chOff x="0" y="-1"/>
              <a:chExt cx="8064500" cy="5107304"/>
            </a:xfrm>
          </p:grpSpPr>
          <p:grpSp>
            <p:nvGrpSpPr>
              <p:cNvPr id="672" name="Csoportosítás"/>
              <p:cNvGrpSpPr/>
              <p:nvPr/>
            </p:nvGrpSpPr>
            <p:grpSpPr>
              <a:xfrm>
                <a:off x="0" y="52699"/>
                <a:ext cx="8064500" cy="5054605"/>
                <a:chOff x="0" y="0"/>
                <a:chExt cx="8064500" cy="5054604"/>
              </a:xfrm>
            </p:grpSpPr>
            <p:pic>
              <p:nvPicPr>
                <p:cNvPr id="669" name="questionpanelempty2.gif" descr="questionpanelempty2.gi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8064500" cy="50546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blurRad="127000" dist="129295" dir="5400000" rotWithShape="0">
                    <a:srgbClr val="000000">
                      <a:alpha val="34749"/>
                    </a:srgbClr>
                  </a:outerShdw>
                </a:effectLst>
              </p:spPr>
            </p:pic>
            <p:sp>
              <p:nvSpPr>
                <p:cNvPr id="670" name="4 QSA + 2500 DGPV"/>
                <p:cNvSpPr txBox="1"/>
                <p:nvPr/>
              </p:nvSpPr>
              <p:spPr>
                <a:xfrm>
                  <a:off x="1049933" y="3829110"/>
                  <a:ext cx="5964634" cy="8085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67733" tIns="67733" rIns="67733" bIns="67733" numCol="1" anchor="ctr">
                  <a:spAutoFit/>
                </a:bodyPr>
                <a:lstStyle/>
                <a:p>
                  <a:pPr marL="582082" indent="-582082">
                    <a:buSzPct val="125000"/>
                    <a:buChar char="•"/>
                    <a:defRPr>
                      <a:solidFill>
                        <a:srgbClr val="152F3A"/>
                      </a:solidFill>
                      <a:latin typeface="Proxima Nova Alt Regular"/>
                      <a:ea typeface="Proxima Nova Alt Regular"/>
                      <a:cs typeface="Proxima Nova Alt Regular"/>
                      <a:sym typeface="Proxima Nova Alt Regular"/>
                    </a:defRPr>
                  </a:pPr>
                  <a:r>
                    <a:t>4 QSA + </a:t>
                  </a:r>
                  <a:r>
                    <a:rPr>
                      <a:solidFill>
                        <a:srgbClr val="AD9766"/>
                      </a:solidFill>
                    </a:rPr>
                    <a:t>2500 DGPV</a:t>
                  </a:r>
                </a:p>
              </p:txBody>
            </p:sp>
            <p:sp>
              <p:nvSpPr>
                <p:cNvPr id="671" name="300 PGPV"/>
                <p:cNvSpPr txBox="1"/>
                <p:nvPr/>
              </p:nvSpPr>
              <p:spPr>
                <a:xfrm>
                  <a:off x="1064387" y="3018182"/>
                  <a:ext cx="3370635" cy="8085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67733" tIns="67733" rIns="67733" bIns="67733" numCol="1" anchor="ctr">
                  <a:spAutoFit/>
                </a:bodyPr>
                <a:lstStyle/>
                <a:p>
                  <a:pPr marL="582082" indent="-582082">
                    <a:buSzPct val="125000"/>
                    <a:buChar char="•"/>
                    <a:defRPr>
                      <a:solidFill>
                        <a:srgbClr val="AD9766"/>
                      </a:solidFill>
                      <a:latin typeface="Proxima Nova Alt Regular"/>
                      <a:ea typeface="Proxima Nova Alt Regular"/>
                      <a:cs typeface="Proxima Nova Alt Regular"/>
                      <a:sym typeface="Proxima Nova Alt Regular"/>
                    </a:defRPr>
                  </a:pPr>
                  <a:r>
                    <a:t>300</a:t>
                  </a:r>
                  <a:r>
                    <a:rPr>
                      <a:solidFill>
                        <a:srgbClr val="000000"/>
                      </a:solidFill>
                    </a:rPr>
                    <a:t> PGPV</a:t>
                  </a:r>
                </a:p>
              </p:txBody>
            </p:sp>
          </p:grpSp>
          <p:pic>
            <p:nvPicPr>
              <p:cNvPr id="673" name="info.gif" descr="info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588136" y="-2"/>
                <a:ext cx="2654301" cy="2654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83" name="Csoportosítás"/>
            <p:cNvGrpSpPr/>
            <p:nvPr/>
          </p:nvGrpSpPr>
          <p:grpSpPr>
            <a:xfrm>
              <a:off x="8790458" y="0"/>
              <a:ext cx="22522563" cy="6467029"/>
              <a:chOff x="0" y="0"/>
              <a:chExt cx="22522561" cy="6467028"/>
            </a:xfrm>
          </p:grpSpPr>
          <p:pic>
            <p:nvPicPr>
              <p:cNvPr id="675" name="struktura10.gif" descr="struktura10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t="47" b="46"/>
              <a:stretch>
                <a:fillRect/>
              </a:stretch>
            </p:blipFill>
            <p:spPr>
              <a:xfrm>
                <a:off x="52885" y="24858"/>
                <a:ext cx="22428201" cy="64323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127000" dir="5400000" rotWithShape="0">
                  <a:srgbClr val="000000">
                    <a:alpha val="29999"/>
                  </a:srgbClr>
                </a:outerShdw>
              </a:effectLst>
            </p:spPr>
          </p:pic>
          <p:pic>
            <p:nvPicPr>
              <p:cNvPr id="676" name="ssd.gif" descr="ssd.gi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582056" y="-1"/>
                <a:ext cx="3505202" cy="2628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7" name="qsd1.gif" descr="qsd1.g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1" y="3825426"/>
                <a:ext cx="3505201" cy="2628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8" name="qsd1.gif" descr="qsd1.g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796409" y="3825426"/>
                <a:ext cx="3505202" cy="2628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9" name="qsa.gif" descr="qsa.gi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7638868" y="3838126"/>
                <a:ext cx="3505202" cy="2628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0" name="qsa.gif" descr="qsa.gi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406885" y="3836268"/>
                <a:ext cx="3505202" cy="2628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1" name="sa1.gif" descr="sa1.gi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5200300" y="3825426"/>
                <a:ext cx="3505202" cy="2628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2" name="sa1.gif" descr="sa1.gi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9017360" y="3836268"/>
                <a:ext cx="3505202" cy="2628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89" name="Csoportosítás"/>
          <p:cNvGrpSpPr/>
          <p:nvPr/>
        </p:nvGrpSpPr>
        <p:grpSpPr>
          <a:xfrm>
            <a:off x="581460" y="11325869"/>
            <a:ext cx="8064501" cy="5073795"/>
            <a:chOff x="0" y="0"/>
            <a:chExt cx="8064500" cy="5073793"/>
          </a:xfrm>
        </p:grpSpPr>
        <p:grpSp>
          <p:nvGrpSpPr>
            <p:cNvPr id="687" name="Csoportosítás"/>
            <p:cNvGrpSpPr/>
            <p:nvPr/>
          </p:nvGrpSpPr>
          <p:grpSpPr>
            <a:xfrm>
              <a:off x="0" y="19192"/>
              <a:ext cx="8064501" cy="5054602"/>
              <a:chOff x="0" y="0"/>
              <a:chExt cx="8064500" cy="5054601"/>
            </a:xfrm>
          </p:grpSpPr>
          <p:pic>
            <p:nvPicPr>
              <p:cNvPr id="685" name="questionpanelempty2.gif" descr="questionpanelempty2.g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8064501" cy="50546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129295" dir="5400000" rotWithShape="0">
                  <a:srgbClr val="000000">
                    <a:alpha val="34749"/>
                  </a:srgbClr>
                </a:outerShdw>
              </a:effectLst>
            </p:spPr>
          </p:pic>
          <p:sp>
            <p:nvSpPr>
              <p:cNvPr id="686" name="HOGYAN LEHETSZ QSD HA NINCS MEG A 2500 DGPV?"/>
              <p:cNvSpPr txBox="1"/>
              <p:nvPr/>
            </p:nvSpPr>
            <p:spPr>
              <a:xfrm>
                <a:off x="191775" y="3005480"/>
                <a:ext cx="7579350" cy="1468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spAutoFit/>
              </a:bodyPr>
              <a:lstStyle/>
              <a:p>
                <a:pPr>
                  <a:defRPr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Πώς θα γίνετε QSD αν</a:t>
                </a:r>
                <a:r>
                  <a:rPr>
                    <a:solidFill>
                      <a:srgbClr val="AD9665"/>
                    </a:solidFill>
                    <a:latin typeface="+mn-lt"/>
                    <a:ea typeface="+mn-ea"/>
                    <a:cs typeface="+mn-cs"/>
                    <a:sym typeface="Helvetica Neue"/>
                  </a:rPr>
                  <a:t> δεν έχτε 2500 PGPV;</a:t>
                </a:r>
              </a:p>
            </p:txBody>
          </p:sp>
        </p:grpSp>
        <p:pic>
          <p:nvPicPr>
            <p:cNvPr id="688" name="questionmark.gif" descr="questionmark.gi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686387" y="0"/>
              <a:ext cx="2653626" cy="2653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95" name="Csoportosítás"/>
          <p:cNvGrpSpPr/>
          <p:nvPr/>
        </p:nvGrpSpPr>
        <p:grpSpPr>
          <a:xfrm>
            <a:off x="12324829" y="6583233"/>
            <a:ext cx="8890001" cy="7153535"/>
            <a:chOff x="0" y="0"/>
            <a:chExt cx="8890000" cy="7153534"/>
          </a:xfrm>
        </p:grpSpPr>
        <p:grpSp>
          <p:nvGrpSpPr>
            <p:cNvPr id="692" name="Csoportosítás"/>
            <p:cNvGrpSpPr/>
            <p:nvPr/>
          </p:nvGrpSpPr>
          <p:grpSpPr>
            <a:xfrm>
              <a:off x="0" y="0"/>
              <a:ext cx="8890001" cy="7153535"/>
              <a:chOff x="0" y="0"/>
              <a:chExt cx="8890000" cy="7153534"/>
            </a:xfrm>
          </p:grpSpPr>
          <p:pic>
            <p:nvPicPr>
              <p:cNvPr id="690" name="questionpanelempty.gif" descr="questionpanelempty.gi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148722"/>
                <a:ext cx="8890001" cy="70048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129295" dir="5400000" rotWithShape="0">
                  <a:srgbClr val="000000">
                    <a:alpha val="34749"/>
                  </a:srgbClr>
                </a:outerShdw>
              </a:effectLst>
            </p:spPr>
          </p:pic>
          <p:pic>
            <p:nvPicPr>
              <p:cNvPr id="691" name="info.gif" descr="info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092449" y="0"/>
                <a:ext cx="2654302" cy="26543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3" name="HOGYAN LEHETSZ QSD HA MÁR VANNAK GYÉMÁNT…"/>
            <p:cNvSpPr txBox="1"/>
            <p:nvPr/>
          </p:nvSpPr>
          <p:spPr>
            <a:xfrm>
              <a:off x="830456" y="3740767"/>
              <a:ext cx="7229087" cy="2154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>
                <a:defRPr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ΠΩΣ ΘΑ ΓΙΝΕΙΣ </a:t>
              </a:r>
              <a:r>
                <a:rPr>
                  <a:solidFill>
                    <a:srgbClr val="AD9766"/>
                  </a:solidFill>
                </a:rPr>
                <a:t>QSD </a:t>
              </a:r>
              <a:r>
                <a:rPr>
                  <a:solidFill>
                    <a:srgbClr val="152E3A"/>
                  </a:solidFill>
                </a:rPr>
                <a:t>αν</a:t>
              </a:r>
              <a:endParaRPr>
                <a:solidFill>
                  <a:srgbClr val="AD9766"/>
                </a:solidFill>
              </a:endParaRPr>
            </a:p>
            <a:p>
              <a:pPr>
                <a:defRPr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rPr>
                  <a:solidFill>
                    <a:srgbClr val="AD9766"/>
                  </a:solidFill>
                </a:rPr>
                <a:t>ήδη έχετε γραμμές</a:t>
              </a:r>
            </a:p>
            <a:p>
              <a:pPr>
                <a:defRPr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rPr>
                  <a:solidFill>
                    <a:srgbClr val="AD9766"/>
                  </a:solidFill>
                </a:rPr>
                <a:t>διαμαντιού;</a:t>
              </a:r>
            </a:p>
          </p:txBody>
        </p:sp>
        <p:pic>
          <p:nvPicPr>
            <p:cNvPr id="694" name="questionmark.gif" descr="questionmark.gi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080087" y="15812"/>
              <a:ext cx="2653626" cy="2653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4" animBg="1" advAuto="0"/>
      <p:bldP spid="661" grpId="6" animBg="1" advAuto="0"/>
      <p:bldP spid="664" grpId="3" animBg="1" advAuto="0"/>
      <p:bldP spid="667" grpId="5" animBg="1" advAuto="0"/>
      <p:bldP spid="668" grpId="8" animBg="1" advAuto="0"/>
      <p:bldP spid="684" grpId="2" animBg="1" advAuto="0"/>
      <p:bldP spid="689" grpId="7" animBg="1" advAuto="0"/>
      <p:bldP spid="69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Csoportosítás"/>
          <p:cNvGrpSpPr/>
          <p:nvPr/>
        </p:nvGrpSpPr>
        <p:grpSpPr>
          <a:xfrm>
            <a:off x="7369616" y="1321658"/>
            <a:ext cx="21713141" cy="3175002"/>
            <a:chOff x="1" y="0"/>
            <a:chExt cx="21713139" cy="3175000"/>
          </a:xfrm>
        </p:grpSpPr>
        <p:sp>
          <p:nvSpPr>
            <p:cNvPr id="65" name="Nyíl"/>
            <p:cNvSpPr/>
            <p:nvPr/>
          </p:nvSpPr>
          <p:spPr>
            <a:xfrm>
              <a:off x="1" y="0"/>
              <a:ext cx="21713141" cy="3175001"/>
            </a:xfrm>
            <a:prstGeom prst="rightArrow">
              <a:avLst>
                <a:gd name="adj1" fmla="val 100000"/>
                <a:gd name="adj2" fmla="val 29542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1. Kiskereskedelmi profit"/>
            <p:cNvSpPr txBox="1"/>
            <p:nvPr/>
          </p:nvSpPr>
          <p:spPr>
            <a:xfrm>
              <a:off x="10199221" y="1011767"/>
              <a:ext cx="7430259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1. Κέρδη Λιανικής</a:t>
              </a:r>
            </a:p>
          </p:txBody>
        </p:sp>
      </p:grpSp>
      <p:grpSp>
        <p:nvGrpSpPr>
          <p:cNvPr id="70" name="Csoportosítás"/>
          <p:cNvGrpSpPr/>
          <p:nvPr/>
        </p:nvGrpSpPr>
        <p:grpSpPr>
          <a:xfrm>
            <a:off x="3437409" y="2231714"/>
            <a:ext cx="14046202" cy="3175004"/>
            <a:chOff x="0" y="0"/>
            <a:chExt cx="14046201" cy="3175003"/>
          </a:xfrm>
        </p:grpSpPr>
        <p:sp>
          <p:nvSpPr>
            <p:cNvPr id="68" name="Nyíl"/>
            <p:cNvSpPr/>
            <p:nvPr/>
          </p:nvSpPr>
          <p:spPr>
            <a:xfrm rot="10800000">
              <a:off x="0" y="-1"/>
              <a:ext cx="14046202" cy="3175003"/>
            </a:xfrm>
            <a:prstGeom prst="rightArrow">
              <a:avLst>
                <a:gd name="adj1" fmla="val 100000"/>
                <a:gd name="adj2" fmla="val 27354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2. Csoportbónusz  6%-21%"/>
            <p:cNvSpPr txBox="1"/>
            <p:nvPr/>
          </p:nvSpPr>
          <p:spPr>
            <a:xfrm>
              <a:off x="1054127" y="1011767"/>
              <a:ext cx="11726722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2. Μπόνους Ομάδας 6%-21%</a:t>
              </a:r>
            </a:p>
          </p:txBody>
        </p:sp>
      </p:grpSp>
      <p:grpSp>
        <p:nvGrpSpPr>
          <p:cNvPr id="73" name="Csoportosítás"/>
          <p:cNvGrpSpPr/>
          <p:nvPr/>
        </p:nvGrpSpPr>
        <p:grpSpPr>
          <a:xfrm>
            <a:off x="7369616" y="4945527"/>
            <a:ext cx="21713141" cy="3175002"/>
            <a:chOff x="1" y="0"/>
            <a:chExt cx="21713139" cy="3175000"/>
          </a:xfrm>
        </p:grpSpPr>
        <p:sp>
          <p:nvSpPr>
            <p:cNvPr id="71" name="Nyíl"/>
            <p:cNvSpPr/>
            <p:nvPr/>
          </p:nvSpPr>
          <p:spPr>
            <a:xfrm>
              <a:off x="1" y="0"/>
              <a:ext cx="21713141" cy="3175001"/>
            </a:xfrm>
            <a:prstGeom prst="rightArrow">
              <a:avLst>
                <a:gd name="adj1" fmla="val 100000"/>
                <a:gd name="adj2" fmla="val 29542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4. Fejlesztési bónusz 15%"/>
            <p:cNvSpPr txBox="1"/>
            <p:nvPr/>
          </p:nvSpPr>
          <p:spPr>
            <a:xfrm>
              <a:off x="10124454" y="1011767"/>
              <a:ext cx="11390600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4. Μπόνους Ανάπτυξης 15%</a:t>
              </a:r>
            </a:p>
          </p:txBody>
        </p:sp>
      </p:grpSp>
      <p:grpSp>
        <p:nvGrpSpPr>
          <p:cNvPr id="76" name="Csoportosítás"/>
          <p:cNvGrpSpPr/>
          <p:nvPr/>
        </p:nvGrpSpPr>
        <p:grpSpPr>
          <a:xfrm>
            <a:off x="3450109" y="5826569"/>
            <a:ext cx="14046202" cy="3175004"/>
            <a:chOff x="0" y="0"/>
            <a:chExt cx="14046201" cy="3175003"/>
          </a:xfrm>
        </p:grpSpPr>
        <p:sp>
          <p:nvSpPr>
            <p:cNvPr id="74" name="Nyíl"/>
            <p:cNvSpPr/>
            <p:nvPr/>
          </p:nvSpPr>
          <p:spPr>
            <a:xfrm rot="10800000">
              <a:off x="0" y="0"/>
              <a:ext cx="14046202" cy="3175002"/>
            </a:xfrm>
            <a:prstGeom prst="rightArrow">
              <a:avLst>
                <a:gd name="adj1" fmla="val 100000"/>
                <a:gd name="adj2" fmla="val 27354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3. Star csoportbónusz  25%-37%"/>
            <p:cNvSpPr txBox="1"/>
            <p:nvPr/>
          </p:nvSpPr>
          <p:spPr>
            <a:xfrm>
              <a:off x="951975" y="1011767"/>
              <a:ext cx="12846022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3. Μπόνους Αστεριών 25%-37%</a:t>
              </a:r>
            </a:p>
          </p:txBody>
        </p:sp>
      </p:grpSp>
      <p:grpSp>
        <p:nvGrpSpPr>
          <p:cNvPr id="79" name="Csoportosítás"/>
          <p:cNvGrpSpPr/>
          <p:nvPr/>
        </p:nvGrpSpPr>
        <p:grpSpPr>
          <a:xfrm>
            <a:off x="7369616" y="8569397"/>
            <a:ext cx="21713141" cy="3175002"/>
            <a:chOff x="1" y="0"/>
            <a:chExt cx="21713139" cy="3175000"/>
          </a:xfrm>
        </p:grpSpPr>
        <p:sp>
          <p:nvSpPr>
            <p:cNvPr id="77" name="Nyíl"/>
            <p:cNvSpPr/>
            <p:nvPr/>
          </p:nvSpPr>
          <p:spPr>
            <a:xfrm>
              <a:off x="1" y="0"/>
              <a:ext cx="21713141" cy="3175001"/>
            </a:xfrm>
            <a:prstGeom prst="rightArrow">
              <a:avLst>
                <a:gd name="adj1" fmla="val 100000"/>
                <a:gd name="adj2" fmla="val 29542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5. Vezetői bónusz 15%"/>
            <p:cNvSpPr txBox="1"/>
            <p:nvPr/>
          </p:nvSpPr>
          <p:spPr>
            <a:xfrm>
              <a:off x="10172848" y="1011767"/>
              <a:ext cx="9893215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5. Bono de liderazgo 15%</a:t>
              </a:r>
            </a:p>
          </p:txBody>
        </p:sp>
      </p:grpSp>
      <p:grpSp>
        <p:nvGrpSpPr>
          <p:cNvPr id="82" name="Csoportosítás"/>
          <p:cNvGrpSpPr/>
          <p:nvPr/>
        </p:nvGrpSpPr>
        <p:grpSpPr>
          <a:xfrm>
            <a:off x="3448118" y="9421424"/>
            <a:ext cx="14117543" cy="3175004"/>
            <a:chOff x="0" y="0"/>
            <a:chExt cx="14117541" cy="3175003"/>
          </a:xfrm>
        </p:grpSpPr>
        <p:sp>
          <p:nvSpPr>
            <p:cNvPr id="80" name="Nyíl"/>
            <p:cNvSpPr/>
            <p:nvPr/>
          </p:nvSpPr>
          <p:spPr>
            <a:xfrm rot="10800000">
              <a:off x="0" y="0"/>
              <a:ext cx="14046202" cy="3175002"/>
            </a:xfrm>
            <a:prstGeom prst="rightArrow">
              <a:avLst>
                <a:gd name="adj1" fmla="val 100000"/>
                <a:gd name="adj2" fmla="val 29542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6. Nemzetközi…"/>
            <p:cNvSpPr txBox="1"/>
            <p:nvPr/>
          </p:nvSpPr>
          <p:spPr>
            <a:xfrm>
              <a:off x="875985" y="1011767"/>
              <a:ext cx="13241557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6. Κέρδη Παγκόσμιου Τζίρου 2%</a:t>
              </a:r>
            </a:p>
          </p:txBody>
        </p:sp>
      </p:grpSp>
      <p:grpSp>
        <p:nvGrpSpPr>
          <p:cNvPr id="85" name="Csoportosítás"/>
          <p:cNvGrpSpPr/>
          <p:nvPr/>
        </p:nvGrpSpPr>
        <p:grpSpPr>
          <a:xfrm>
            <a:off x="7375963" y="12193268"/>
            <a:ext cx="21713147" cy="3175002"/>
            <a:chOff x="0" y="0"/>
            <a:chExt cx="21713145" cy="3175000"/>
          </a:xfrm>
        </p:grpSpPr>
        <p:sp>
          <p:nvSpPr>
            <p:cNvPr id="83" name="Nyíl"/>
            <p:cNvSpPr/>
            <p:nvPr/>
          </p:nvSpPr>
          <p:spPr>
            <a:xfrm>
              <a:off x="-1" y="0"/>
              <a:ext cx="21713147" cy="3175001"/>
            </a:xfrm>
            <a:prstGeom prst="rightArrow">
              <a:avLst>
                <a:gd name="adj1" fmla="val 100000"/>
                <a:gd name="adj2" fmla="val 29542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7. Készpénzjutalom utazásra"/>
            <p:cNvSpPr txBox="1"/>
            <p:nvPr/>
          </p:nvSpPr>
          <p:spPr>
            <a:xfrm>
              <a:off x="10361448" y="503767"/>
              <a:ext cx="9064752" cy="2167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  <a:lvl2pPr algn="l"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</a:lstStyle>
            <a:p>
              <a:r>
                <a:t>7. Εφάπαξ Κίνητρο</a:t>
              </a:r>
            </a:p>
            <a:p>
              <a:pPr lvl="1"/>
              <a:r>
                <a:t>    Μετρητών Ταξιδιού</a:t>
              </a:r>
            </a:p>
          </p:txBody>
        </p:sp>
      </p:grpSp>
      <p:grpSp>
        <p:nvGrpSpPr>
          <p:cNvPr id="88" name="Csoportosítás"/>
          <p:cNvGrpSpPr/>
          <p:nvPr/>
        </p:nvGrpSpPr>
        <p:grpSpPr>
          <a:xfrm>
            <a:off x="3534126" y="13016276"/>
            <a:ext cx="14046202" cy="3428203"/>
            <a:chOff x="0" y="-1"/>
            <a:chExt cx="14046201" cy="3428201"/>
          </a:xfrm>
        </p:grpSpPr>
        <p:sp>
          <p:nvSpPr>
            <p:cNvPr id="86" name="Csoportosítás"/>
            <p:cNvSpPr/>
            <p:nvPr/>
          </p:nvSpPr>
          <p:spPr>
            <a:xfrm rot="10800000">
              <a:off x="0" y="-1"/>
              <a:ext cx="14046202" cy="3428201"/>
            </a:xfrm>
            <a:prstGeom prst="rightArrow">
              <a:avLst>
                <a:gd name="adj1" fmla="val 100000"/>
                <a:gd name="adj2" fmla="val 27354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8. Mobiltelefon készpénzjutalom"/>
            <p:cNvSpPr txBox="1"/>
            <p:nvPr/>
          </p:nvSpPr>
          <p:spPr>
            <a:xfrm>
              <a:off x="727205" y="1138366"/>
              <a:ext cx="13315512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8. Μπόνους Κινητού Τηλεφώνου</a:t>
              </a:r>
            </a:p>
          </p:txBody>
        </p:sp>
      </p:grpSp>
      <p:grpSp>
        <p:nvGrpSpPr>
          <p:cNvPr id="91" name="Csoportosítás"/>
          <p:cNvGrpSpPr/>
          <p:nvPr/>
        </p:nvGrpSpPr>
        <p:grpSpPr>
          <a:xfrm>
            <a:off x="7372896" y="15817138"/>
            <a:ext cx="21719280" cy="3181206"/>
            <a:chOff x="0" y="0"/>
            <a:chExt cx="21719278" cy="3181205"/>
          </a:xfrm>
        </p:grpSpPr>
        <p:sp>
          <p:nvSpPr>
            <p:cNvPr id="89" name="Nyíl"/>
            <p:cNvSpPr/>
            <p:nvPr/>
          </p:nvSpPr>
          <p:spPr>
            <a:xfrm>
              <a:off x="-1" y="0"/>
              <a:ext cx="21719280" cy="3181206"/>
            </a:xfrm>
            <a:prstGeom prst="rightArrow">
              <a:avLst>
                <a:gd name="adj1" fmla="val 100000"/>
                <a:gd name="adj2" fmla="val 29477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9. Jutalomutazás szemináriummal"/>
            <p:cNvSpPr txBox="1"/>
            <p:nvPr/>
          </p:nvSpPr>
          <p:spPr>
            <a:xfrm>
              <a:off x="4655703" y="1014869"/>
              <a:ext cx="11633655" cy="115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67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9. Κίνητρο Ετήσιου Ταξιδίου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 animBg="1" advAuto="0"/>
      <p:bldP spid="70" grpId="2" animBg="1" advAuto="0"/>
      <p:bldP spid="73" grpId="3" animBg="1" advAuto="0"/>
      <p:bldP spid="76" grpId="4" animBg="1" advAuto="0"/>
      <p:bldP spid="79" grpId="5" animBg="1" advAuto="0"/>
      <p:bldP spid="82" grpId="6" animBg="1" advAuto="0"/>
      <p:bldP spid="85" grpId="7" animBg="1" advAuto="0"/>
      <p:bldP spid="88" grpId="8" animBg="1" advAuto="0"/>
      <p:bldP spid="91" grpId="9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Csoportosítás"/>
          <p:cNvGrpSpPr/>
          <p:nvPr/>
        </p:nvGrpSpPr>
        <p:grpSpPr>
          <a:xfrm>
            <a:off x="235669" y="422259"/>
            <a:ext cx="8890002" cy="8509002"/>
            <a:chOff x="0" y="0"/>
            <a:chExt cx="8890000" cy="8509000"/>
          </a:xfrm>
        </p:grpSpPr>
        <p:pic>
          <p:nvPicPr>
            <p:cNvPr id="699" name="infopanelempty.gif" descr="infopanelempty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890001" cy="8509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700" name="info.gif" descr="info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7339" y="119686"/>
              <a:ext cx="2659769" cy="265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1" name="A rendszer KÖLCSÖN VESZI…"/>
            <p:cNvSpPr txBox="1"/>
            <p:nvPr/>
          </p:nvSpPr>
          <p:spPr>
            <a:xfrm>
              <a:off x="871968" y="3874758"/>
              <a:ext cx="7146065" cy="2573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Το σύστημα </a:t>
              </a:r>
              <a:r>
                <a:rPr>
                  <a:solidFill>
                    <a:srgbClr val="AD9766"/>
                  </a:solidFill>
                </a:rPr>
                <a:t>δανείζεται</a:t>
              </a:r>
              <a:r>
                <a:t> τους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χαμένους πόντους από μία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γραμμή </a:t>
              </a:r>
              <a:r>
                <a:rPr>
                  <a:solidFill>
                    <a:srgbClr val="AD9766"/>
                  </a:solidFill>
                </a:rPr>
                <a:t>QSD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με τον χαμηλότερο τζίρο.</a:t>
              </a:r>
            </a:p>
          </p:txBody>
        </p:sp>
      </p:grpSp>
      <p:grpSp>
        <p:nvGrpSpPr>
          <p:cNvPr id="706" name="Csoportosítás"/>
          <p:cNvGrpSpPr/>
          <p:nvPr/>
        </p:nvGrpSpPr>
        <p:grpSpPr>
          <a:xfrm>
            <a:off x="14448096" y="3422110"/>
            <a:ext cx="3615810" cy="1804080"/>
            <a:chOff x="0" y="0"/>
            <a:chExt cx="3615809" cy="1804079"/>
          </a:xfrm>
        </p:grpSpPr>
        <p:sp>
          <p:nvSpPr>
            <p:cNvPr id="703" name="Négyszög"/>
            <p:cNvSpPr/>
            <p:nvPr/>
          </p:nvSpPr>
          <p:spPr>
            <a:xfrm>
              <a:off x="0" y="0"/>
              <a:ext cx="3335119" cy="1804080"/>
            </a:xfrm>
            <a:prstGeom prst="rect">
              <a:avLst/>
            </a:pr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4" name="300…"/>
            <p:cNvSpPr txBox="1"/>
            <p:nvPr/>
          </p:nvSpPr>
          <p:spPr>
            <a:xfrm>
              <a:off x="950811" y="104055"/>
              <a:ext cx="1433496" cy="1595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2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300</a:t>
              </a:r>
            </a:p>
            <a:p>
              <a:pPr>
                <a:defRPr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PPV</a:t>
              </a:r>
            </a:p>
          </p:txBody>
        </p:sp>
        <p:sp>
          <p:nvSpPr>
            <p:cNvPr id="705" name="Háromszög"/>
            <p:cNvSpPr/>
            <p:nvPr/>
          </p:nvSpPr>
          <p:spPr>
            <a:xfrm rot="13500000">
              <a:off x="3115864" y="694954"/>
              <a:ext cx="414169" cy="41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0" name="Csoportosítás"/>
          <p:cNvGrpSpPr/>
          <p:nvPr/>
        </p:nvGrpSpPr>
        <p:grpSpPr>
          <a:xfrm>
            <a:off x="23352629" y="3422110"/>
            <a:ext cx="3603355" cy="1804080"/>
            <a:chOff x="-1" y="0"/>
            <a:chExt cx="3603354" cy="1804079"/>
          </a:xfrm>
        </p:grpSpPr>
        <p:sp>
          <p:nvSpPr>
            <p:cNvPr id="707" name="Négyszög"/>
            <p:cNvSpPr/>
            <p:nvPr/>
          </p:nvSpPr>
          <p:spPr>
            <a:xfrm>
              <a:off x="268233" y="0"/>
              <a:ext cx="3335121" cy="1804080"/>
            </a:xfrm>
            <a:prstGeom prst="rect">
              <a:avLst/>
            </a:pr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8" name="1800…"/>
            <p:cNvSpPr txBox="1"/>
            <p:nvPr/>
          </p:nvSpPr>
          <p:spPr>
            <a:xfrm>
              <a:off x="1035548" y="93109"/>
              <a:ext cx="1800488" cy="1617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2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1800</a:t>
              </a:r>
            </a:p>
            <a:p>
              <a:pPr>
                <a:defRPr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DGPV</a:t>
              </a:r>
            </a:p>
          </p:txBody>
        </p:sp>
        <p:sp>
          <p:nvSpPr>
            <p:cNvPr id="709" name="Háromszög"/>
            <p:cNvSpPr/>
            <p:nvPr/>
          </p:nvSpPr>
          <p:spPr>
            <a:xfrm rot="2700000">
              <a:off x="85775" y="689177"/>
              <a:ext cx="414170" cy="41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4" name="Csoportosítás"/>
          <p:cNvGrpSpPr/>
          <p:nvPr/>
        </p:nvGrpSpPr>
        <p:grpSpPr>
          <a:xfrm>
            <a:off x="9635055" y="9842409"/>
            <a:ext cx="3335121" cy="2078214"/>
            <a:chOff x="0" y="-1"/>
            <a:chExt cx="3335120" cy="2078212"/>
          </a:xfrm>
        </p:grpSpPr>
        <p:sp>
          <p:nvSpPr>
            <p:cNvPr id="711" name="Négyszög"/>
            <p:cNvSpPr/>
            <p:nvPr/>
          </p:nvSpPr>
          <p:spPr>
            <a:xfrm>
              <a:off x="-1" y="274134"/>
              <a:ext cx="3335121" cy="1804078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2" name="8000…"/>
            <p:cNvSpPr txBox="1"/>
            <p:nvPr/>
          </p:nvSpPr>
          <p:spPr>
            <a:xfrm>
              <a:off x="767170" y="378189"/>
              <a:ext cx="1800779" cy="1595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2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8000</a:t>
              </a:r>
            </a:p>
            <a:p>
              <a:pPr>
                <a:defRPr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DGPV</a:t>
              </a:r>
            </a:p>
          </p:txBody>
        </p:sp>
        <p:sp>
          <p:nvSpPr>
            <p:cNvPr id="713" name="Háromszög"/>
            <p:cNvSpPr/>
            <p:nvPr/>
          </p:nvSpPr>
          <p:spPr>
            <a:xfrm rot="13500000" flipH="1">
              <a:off x="1460475" y="85776"/>
              <a:ext cx="414170" cy="41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8" name="Csoportosítás"/>
          <p:cNvGrpSpPr/>
          <p:nvPr/>
        </p:nvGrpSpPr>
        <p:grpSpPr>
          <a:xfrm>
            <a:off x="13401552" y="9841602"/>
            <a:ext cx="3335121" cy="2079831"/>
            <a:chOff x="0" y="0"/>
            <a:chExt cx="3335120" cy="2079829"/>
          </a:xfrm>
        </p:grpSpPr>
        <p:sp>
          <p:nvSpPr>
            <p:cNvPr id="715" name="Négyszög"/>
            <p:cNvSpPr/>
            <p:nvPr/>
          </p:nvSpPr>
          <p:spPr>
            <a:xfrm>
              <a:off x="-1" y="275751"/>
              <a:ext cx="3335121" cy="1804079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6" name="3000…"/>
            <p:cNvSpPr txBox="1"/>
            <p:nvPr/>
          </p:nvSpPr>
          <p:spPr>
            <a:xfrm>
              <a:off x="767314" y="368860"/>
              <a:ext cx="1800488" cy="1617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3000</a:t>
              </a:r>
            </a:p>
            <a:p>
              <a:pPr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DGPV</a:t>
              </a:r>
            </a:p>
          </p:txBody>
        </p:sp>
        <p:sp>
          <p:nvSpPr>
            <p:cNvPr id="717" name="Háromszög"/>
            <p:cNvSpPr/>
            <p:nvPr/>
          </p:nvSpPr>
          <p:spPr>
            <a:xfrm rot="13500000" flipH="1">
              <a:off x="1460475" y="85775"/>
              <a:ext cx="414169" cy="41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23" name="Csoportosítás"/>
          <p:cNvGrpSpPr/>
          <p:nvPr/>
        </p:nvGrpSpPr>
        <p:grpSpPr>
          <a:xfrm>
            <a:off x="17168049" y="9836451"/>
            <a:ext cx="3335122" cy="2090133"/>
            <a:chOff x="0" y="0"/>
            <a:chExt cx="3335121" cy="2090131"/>
          </a:xfrm>
        </p:grpSpPr>
        <p:grpSp>
          <p:nvGrpSpPr>
            <p:cNvPr id="721" name="Csoportosítás"/>
            <p:cNvGrpSpPr/>
            <p:nvPr/>
          </p:nvGrpSpPr>
          <p:grpSpPr>
            <a:xfrm>
              <a:off x="-1" y="286052"/>
              <a:ext cx="3335122" cy="1804080"/>
              <a:chOff x="0" y="0"/>
              <a:chExt cx="3335121" cy="1804079"/>
            </a:xfrm>
          </p:grpSpPr>
          <p:sp>
            <p:nvSpPr>
              <p:cNvPr id="719" name="Négyszög"/>
              <p:cNvSpPr/>
              <p:nvPr/>
            </p:nvSpPr>
            <p:spPr>
              <a:xfrm>
                <a:off x="-1" y="0"/>
                <a:ext cx="3335123" cy="1804080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20" name="500…"/>
              <p:cNvSpPr txBox="1"/>
              <p:nvPr/>
            </p:nvSpPr>
            <p:spPr>
              <a:xfrm>
                <a:off x="801661" y="104056"/>
                <a:ext cx="1731797" cy="159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>
                  <a:defRPr sz="52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500</a:t>
                </a:r>
              </a:p>
              <a:p>
                <a:pPr>
                  <a:defRPr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DGPV</a:t>
                </a:r>
              </a:p>
            </p:txBody>
          </p:sp>
        </p:grpSp>
        <p:sp>
          <p:nvSpPr>
            <p:cNvPr id="722" name="Háromszög"/>
            <p:cNvSpPr/>
            <p:nvPr/>
          </p:nvSpPr>
          <p:spPr>
            <a:xfrm rot="13500000" flipH="1">
              <a:off x="1460475" y="85776"/>
              <a:ext cx="414169" cy="41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28" name="Csoportosítás"/>
          <p:cNvGrpSpPr/>
          <p:nvPr/>
        </p:nvGrpSpPr>
        <p:grpSpPr>
          <a:xfrm>
            <a:off x="20937723" y="9839383"/>
            <a:ext cx="3335122" cy="2084268"/>
            <a:chOff x="0" y="0"/>
            <a:chExt cx="3335121" cy="2084266"/>
          </a:xfrm>
        </p:grpSpPr>
        <p:grpSp>
          <p:nvGrpSpPr>
            <p:cNvPr id="726" name="Csoportosítás"/>
            <p:cNvGrpSpPr/>
            <p:nvPr/>
          </p:nvGrpSpPr>
          <p:grpSpPr>
            <a:xfrm>
              <a:off x="-1" y="280188"/>
              <a:ext cx="3335122" cy="1804079"/>
              <a:chOff x="0" y="0"/>
              <a:chExt cx="3335121" cy="1804078"/>
            </a:xfrm>
          </p:grpSpPr>
          <p:sp>
            <p:nvSpPr>
              <p:cNvPr id="724" name="Négyszög"/>
              <p:cNvSpPr/>
              <p:nvPr/>
            </p:nvSpPr>
            <p:spPr>
              <a:xfrm>
                <a:off x="-1" y="-1"/>
                <a:ext cx="3335123" cy="1804080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25" name="800…"/>
              <p:cNvSpPr txBox="1"/>
              <p:nvPr/>
            </p:nvSpPr>
            <p:spPr>
              <a:xfrm>
                <a:off x="801661" y="104055"/>
                <a:ext cx="1731797" cy="159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>
                  <a:defRPr sz="52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800</a:t>
                </a:r>
              </a:p>
              <a:p>
                <a:pPr>
                  <a:defRPr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DGPV</a:t>
                </a:r>
              </a:p>
            </p:txBody>
          </p:sp>
        </p:grpSp>
        <p:sp>
          <p:nvSpPr>
            <p:cNvPr id="727" name="Háromszög"/>
            <p:cNvSpPr/>
            <p:nvPr/>
          </p:nvSpPr>
          <p:spPr>
            <a:xfrm rot="13500000" flipH="1">
              <a:off x="1460475" y="85776"/>
              <a:ext cx="414169" cy="41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33" name="Csoportosítás"/>
          <p:cNvGrpSpPr/>
          <p:nvPr/>
        </p:nvGrpSpPr>
        <p:grpSpPr>
          <a:xfrm>
            <a:off x="24701045" y="9836165"/>
            <a:ext cx="3335122" cy="2090705"/>
            <a:chOff x="0" y="0"/>
            <a:chExt cx="3335121" cy="2090703"/>
          </a:xfrm>
        </p:grpSpPr>
        <p:grpSp>
          <p:nvGrpSpPr>
            <p:cNvPr id="731" name="Csoportosítás"/>
            <p:cNvGrpSpPr/>
            <p:nvPr/>
          </p:nvGrpSpPr>
          <p:grpSpPr>
            <a:xfrm>
              <a:off x="-1" y="286624"/>
              <a:ext cx="3335122" cy="1804080"/>
              <a:chOff x="0" y="0"/>
              <a:chExt cx="3335121" cy="1804079"/>
            </a:xfrm>
          </p:grpSpPr>
          <p:sp>
            <p:nvSpPr>
              <p:cNvPr id="729" name="Négyszög"/>
              <p:cNvSpPr/>
              <p:nvPr/>
            </p:nvSpPr>
            <p:spPr>
              <a:xfrm>
                <a:off x="-1" y="0"/>
                <a:ext cx="3335123" cy="1804080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30" name="100…"/>
              <p:cNvSpPr txBox="1"/>
              <p:nvPr/>
            </p:nvSpPr>
            <p:spPr>
              <a:xfrm>
                <a:off x="801661" y="104056"/>
                <a:ext cx="1731797" cy="159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>
                  <a:defRPr sz="52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100</a:t>
                </a:r>
              </a:p>
              <a:p>
                <a:pPr>
                  <a:defRPr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DGPV</a:t>
                </a:r>
              </a:p>
            </p:txBody>
          </p:sp>
        </p:grpSp>
        <p:sp>
          <p:nvSpPr>
            <p:cNvPr id="732" name="Háromszög"/>
            <p:cNvSpPr/>
            <p:nvPr/>
          </p:nvSpPr>
          <p:spPr>
            <a:xfrm rot="13500000" flipH="1">
              <a:off x="1460475" y="85776"/>
              <a:ext cx="414169" cy="41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38" name="Csoportosítás"/>
          <p:cNvGrpSpPr/>
          <p:nvPr/>
        </p:nvGrpSpPr>
        <p:grpSpPr>
          <a:xfrm>
            <a:off x="28470717" y="9836165"/>
            <a:ext cx="3335122" cy="2090705"/>
            <a:chOff x="0" y="0"/>
            <a:chExt cx="3335121" cy="2090703"/>
          </a:xfrm>
        </p:grpSpPr>
        <p:grpSp>
          <p:nvGrpSpPr>
            <p:cNvPr id="736" name="Csoportosítás"/>
            <p:cNvGrpSpPr/>
            <p:nvPr/>
          </p:nvGrpSpPr>
          <p:grpSpPr>
            <a:xfrm>
              <a:off x="-1" y="286624"/>
              <a:ext cx="3335122" cy="1804080"/>
              <a:chOff x="0" y="0"/>
              <a:chExt cx="3335121" cy="1804079"/>
            </a:xfrm>
          </p:grpSpPr>
          <p:sp>
            <p:nvSpPr>
              <p:cNvPr id="734" name="Négyszög"/>
              <p:cNvSpPr/>
              <p:nvPr/>
            </p:nvSpPr>
            <p:spPr>
              <a:xfrm>
                <a:off x="-1" y="0"/>
                <a:ext cx="3335123" cy="1804080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35" name="100…"/>
              <p:cNvSpPr txBox="1"/>
              <p:nvPr/>
            </p:nvSpPr>
            <p:spPr>
              <a:xfrm>
                <a:off x="801661" y="104056"/>
                <a:ext cx="1731797" cy="159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>
                  <a:defRPr sz="52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100</a:t>
                </a:r>
              </a:p>
              <a:p>
                <a:pPr>
                  <a:defRPr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DGPV</a:t>
                </a:r>
              </a:p>
            </p:txBody>
          </p:sp>
        </p:grpSp>
        <p:sp>
          <p:nvSpPr>
            <p:cNvPr id="737" name="Háromszög"/>
            <p:cNvSpPr/>
            <p:nvPr/>
          </p:nvSpPr>
          <p:spPr>
            <a:xfrm rot="13500000" flipH="1">
              <a:off x="1460475" y="85776"/>
              <a:ext cx="414169" cy="41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49" name="Csoportosítás"/>
          <p:cNvGrpSpPr/>
          <p:nvPr/>
        </p:nvGrpSpPr>
        <p:grpSpPr>
          <a:xfrm>
            <a:off x="17267640" y="11849493"/>
            <a:ext cx="14621957" cy="3324629"/>
            <a:chOff x="1" y="0"/>
            <a:chExt cx="14621955" cy="3324628"/>
          </a:xfrm>
        </p:grpSpPr>
        <p:grpSp>
          <p:nvGrpSpPr>
            <p:cNvPr id="743" name="Csoportosítás"/>
            <p:cNvGrpSpPr/>
            <p:nvPr/>
          </p:nvGrpSpPr>
          <p:grpSpPr>
            <a:xfrm>
              <a:off x="1" y="1222191"/>
              <a:ext cx="14621957" cy="2102438"/>
              <a:chOff x="1" y="0"/>
              <a:chExt cx="14621955" cy="2102437"/>
            </a:xfrm>
          </p:grpSpPr>
          <p:grpSp>
            <p:nvGrpSpPr>
              <p:cNvPr id="741" name="Csoportosítás"/>
              <p:cNvGrpSpPr/>
              <p:nvPr/>
            </p:nvGrpSpPr>
            <p:grpSpPr>
              <a:xfrm>
                <a:off x="1" y="0"/>
                <a:ext cx="14621956" cy="1822944"/>
                <a:chOff x="0" y="0"/>
                <a:chExt cx="14621955" cy="1822942"/>
              </a:xfrm>
            </p:grpSpPr>
            <p:sp>
              <p:nvSpPr>
                <p:cNvPr id="739" name="Négyszög"/>
                <p:cNvSpPr/>
                <p:nvPr/>
              </p:nvSpPr>
              <p:spPr>
                <a:xfrm>
                  <a:off x="0" y="0"/>
                  <a:ext cx="14621957" cy="1822944"/>
                </a:xfrm>
                <a:prstGeom prst="rect">
                  <a:avLst/>
                </a:prstGeom>
                <a:solidFill>
                  <a:srgbClr val="9FC8D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4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0" name="1500 DGPV"/>
                <p:cNvSpPr txBox="1"/>
                <p:nvPr/>
              </p:nvSpPr>
              <p:spPr>
                <a:xfrm>
                  <a:off x="5668270" y="684988"/>
                  <a:ext cx="3285414" cy="8085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67733" tIns="67733" rIns="67733" bIns="67733" numCol="1" anchor="ctr">
                  <a:spAutoFit/>
                </a:bodyPr>
                <a:lstStyle>
                  <a:lvl1pPr>
                    <a:defRPr>
                      <a:solidFill>
                        <a:srgbClr val="152F3A"/>
                      </a:solidFill>
                      <a:latin typeface="Proxima Nova Alt Bold"/>
                      <a:ea typeface="Proxima Nova Alt Bold"/>
                      <a:cs typeface="Proxima Nova Alt Bold"/>
                      <a:sym typeface="Proxima Nova Alt Bold"/>
                    </a:defRPr>
                  </a:lvl1pPr>
                </a:lstStyle>
                <a:p>
                  <a:r>
                    <a:t>1500 DGPV </a:t>
                  </a:r>
                </a:p>
              </p:txBody>
            </p:sp>
          </p:grpSp>
          <p:sp>
            <p:nvSpPr>
              <p:cNvPr id="742" name="Háromszög"/>
              <p:cNvSpPr/>
              <p:nvPr/>
            </p:nvSpPr>
            <p:spPr>
              <a:xfrm rot="2700000" flipH="1">
                <a:off x="7324455" y="1602492"/>
                <a:ext cx="414168" cy="414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48" name="Csoportosítás"/>
            <p:cNvGrpSpPr/>
            <p:nvPr/>
          </p:nvGrpSpPr>
          <p:grpSpPr>
            <a:xfrm>
              <a:off x="1567968" y="0"/>
              <a:ext cx="11302670" cy="1714276"/>
              <a:chOff x="0" y="0"/>
              <a:chExt cx="11302669" cy="1714275"/>
            </a:xfrm>
          </p:grpSpPr>
          <p:sp>
            <p:nvSpPr>
              <p:cNvPr id="744" name="Vonal"/>
              <p:cNvSpPr/>
              <p:nvPr/>
            </p:nvSpPr>
            <p:spPr>
              <a:xfrm flipV="1">
                <a:off x="-1" y="0"/>
                <a:ext cx="3" cy="1714276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round/>
                <a:head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45" name="Vonal"/>
              <p:cNvSpPr/>
              <p:nvPr/>
            </p:nvSpPr>
            <p:spPr>
              <a:xfrm flipV="1">
                <a:off x="3766497" y="0"/>
                <a:ext cx="2" cy="1714276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round/>
                <a:head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46" name="Vonal"/>
              <p:cNvSpPr/>
              <p:nvPr/>
            </p:nvSpPr>
            <p:spPr>
              <a:xfrm flipV="1">
                <a:off x="7532996" y="0"/>
                <a:ext cx="2" cy="1714276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round/>
                <a:head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47" name="Vonal"/>
              <p:cNvSpPr/>
              <p:nvPr/>
            </p:nvSpPr>
            <p:spPr>
              <a:xfrm flipV="1">
                <a:off x="11302667" y="0"/>
                <a:ext cx="2" cy="1714276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round/>
                <a:head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55" name="Csoportosítás"/>
          <p:cNvGrpSpPr/>
          <p:nvPr/>
        </p:nvGrpSpPr>
        <p:grpSpPr>
          <a:xfrm>
            <a:off x="13404727" y="11824871"/>
            <a:ext cx="3335122" cy="3349248"/>
            <a:chOff x="0" y="0"/>
            <a:chExt cx="3335121" cy="3349247"/>
          </a:xfrm>
        </p:grpSpPr>
        <p:sp>
          <p:nvSpPr>
            <p:cNvPr id="750" name="Háromszög"/>
            <p:cNvSpPr/>
            <p:nvPr/>
          </p:nvSpPr>
          <p:spPr>
            <a:xfrm rot="2700000" flipH="1">
              <a:off x="1457300" y="2849301"/>
              <a:ext cx="414169" cy="41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53" name="Csoportosítás"/>
            <p:cNvGrpSpPr/>
            <p:nvPr/>
          </p:nvGrpSpPr>
          <p:grpSpPr>
            <a:xfrm>
              <a:off x="-1" y="1246811"/>
              <a:ext cx="3335122" cy="1822944"/>
              <a:chOff x="0" y="0"/>
              <a:chExt cx="3335121" cy="1822942"/>
            </a:xfrm>
          </p:grpSpPr>
          <p:sp>
            <p:nvSpPr>
              <p:cNvPr id="751" name="Négyszög"/>
              <p:cNvSpPr/>
              <p:nvPr/>
            </p:nvSpPr>
            <p:spPr>
              <a:xfrm>
                <a:off x="-1" y="0"/>
                <a:ext cx="3335123" cy="1822944"/>
              </a:xfrm>
              <a:prstGeom prst="rect">
                <a:avLst/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52" name="-700 DGPV"/>
              <p:cNvSpPr txBox="1"/>
              <p:nvPr/>
            </p:nvSpPr>
            <p:spPr>
              <a:xfrm>
                <a:off x="154565" y="507188"/>
                <a:ext cx="3025991" cy="808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-700 DGPV</a:t>
                </a:r>
              </a:p>
            </p:txBody>
          </p:sp>
        </p:grpSp>
        <p:sp>
          <p:nvSpPr>
            <p:cNvPr id="754" name="Vonal"/>
            <p:cNvSpPr/>
            <p:nvPr/>
          </p:nvSpPr>
          <p:spPr>
            <a:xfrm flipV="1">
              <a:off x="1664383" y="-1"/>
              <a:ext cx="2" cy="1733140"/>
            </a:xfrm>
            <a:prstGeom prst="line">
              <a:avLst/>
            </a:prstGeom>
            <a:noFill/>
            <a:ln w="127000" cap="rnd">
              <a:solidFill>
                <a:srgbClr val="152F3A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60" name="Csoportosítás"/>
          <p:cNvGrpSpPr/>
          <p:nvPr/>
        </p:nvGrpSpPr>
        <p:grpSpPr>
          <a:xfrm>
            <a:off x="13412750" y="15463068"/>
            <a:ext cx="14764622" cy="1822944"/>
            <a:chOff x="0" y="0"/>
            <a:chExt cx="14764621" cy="1822942"/>
          </a:xfrm>
        </p:grpSpPr>
        <p:grpSp>
          <p:nvGrpSpPr>
            <p:cNvPr id="758" name="Csoportosítás"/>
            <p:cNvGrpSpPr/>
            <p:nvPr/>
          </p:nvGrpSpPr>
          <p:grpSpPr>
            <a:xfrm>
              <a:off x="0" y="0"/>
              <a:ext cx="14764622" cy="1822944"/>
              <a:chOff x="0" y="0"/>
              <a:chExt cx="14764621" cy="1822942"/>
            </a:xfrm>
          </p:grpSpPr>
          <p:sp>
            <p:nvSpPr>
              <p:cNvPr id="756" name="Négyszög"/>
              <p:cNvSpPr/>
              <p:nvPr/>
            </p:nvSpPr>
            <p:spPr>
              <a:xfrm>
                <a:off x="0" y="0"/>
                <a:ext cx="12626934" cy="1822944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57" name="Nyíl"/>
              <p:cNvSpPr/>
              <p:nvPr/>
            </p:nvSpPr>
            <p:spPr>
              <a:xfrm>
                <a:off x="11865497" y="0"/>
                <a:ext cx="2899125" cy="1822944"/>
              </a:xfrm>
              <a:prstGeom prst="rightArrow">
                <a:avLst>
                  <a:gd name="adj1" fmla="val 100000"/>
                  <a:gd name="adj2" fmla="val 51453"/>
                </a:avLst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59" name="300 PPV + 700 DGPV + 1500 DGPV"/>
            <p:cNvSpPr txBox="1"/>
            <p:nvPr/>
          </p:nvSpPr>
          <p:spPr>
            <a:xfrm>
              <a:off x="2451873" y="507187"/>
              <a:ext cx="9436034" cy="808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300 PPV</a:t>
              </a:r>
              <a:r>
                <a:rPr>
                  <a:solidFill>
                    <a:srgbClr val="000000"/>
                  </a:solidFill>
                </a:rPr>
                <a:t> + </a:t>
              </a:r>
              <a:r>
                <a:rPr>
                  <a:solidFill>
                    <a:srgbClr val="AD9766"/>
                  </a:solidFill>
                </a:rPr>
                <a:t>700 DGPV</a:t>
              </a:r>
              <a:r>
                <a:rPr>
                  <a:solidFill>
                    <a:srgbClr val="000000"/>
                  </a:solidFill>
                </a:rPr>
                <a:t> + </a:t>
              </a:r>
              <a:r>
                <a:rPr>
                  <a:solidFill>
                    <a:srgbClr val="152F3A"/>
                  </a:solidFill>
                </a:rPr>
                <a:t>1500 DGPV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764" name="Csoportosítás"/>
          <p:cNvGrpSpPr/>
          <p:nvPr/>
        </p:nvGrpSpPr>
        <p:grpSpPr>
          <a:xfrm>
            <a:off x="23386329" y="3422110"/>
            <a:ext cx="3603355" cy="1804080"/>
            <a:chOff x="-1" y="0"/>
            <a:chExt cx="3603354" cy="1804079"/>
          </a:xfrm>
        </p:grpSpPr>
        <p:sp>
          <p:nvSpPr>
            <p:cNvPr id="761" name="Négyszög"/>
            <p:cNvSpPr/>
            <p:nvPr/>
          </p:nvSpPr>
          <p:spPr>
            <a:xfrm>
              <a:off x="268233" y="0"/>
              <a:ext cx="3335121" cy="1804080"/>
            </a:xfrm>
            <a:prstGeom prst="rect">
              <a:avLst/>
            </a:pr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2" name="2500…"/>
            <p:cNvSpPr txBox="1"/>
            <p:nvPr/>
          </p:nvSpPr>
          <p:spPr>
            <a:xfrm>
              <a:off x="1035404" y="104055"/>
              <a:ext cx="1800779" cy="1595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2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2500</a:t>
              </a:r>
            </a:p>
            <a:p>
              <a:pPr>
                <a:defRPr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DGPV</a:t>
              </a:r>
            </a:p>
          </p:txBody>
        </p:sp>
        <p:sp>
          <p:nvSpPr>
            <p:cNvPr id="763" name="Háromszög"/>
            <p:cNvSpPr/>
            <p:nvPr/>
          </p:nvSpPr>
          <p:spPr>
            <a:xfrm rot="2700000">
              <a:off x="85775" y="689177"/>
              <a:ext cx="414170" cy="41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67" name="Csoportosítás"/>
          <p:cNvGrpSpPr/>
          <p:nvPr/>
        </p:nvGrpSpPr>
        <p:grpSpPr>
          <a:xfrm>
            <a:off x="28470717" y="15472500"/>
            <a:ext cx="3335121" cy="1804079"/>
            <a:chOff x="0" y="0"/>
            <a:chExt cx="3335120" cy="1804078"/>
          </a:xfrm>
        </p:grpSpPr>
        <p:sp>
          <p:nvSpPr>
            <p:cNvPr id="765" name="Négyszög"/>
            <p:cNvSpPr/>
            <p:nvPr/>
          </p:nvSpPr>
          <p:spPr>
            <a:xfrm>
              <a:off x="-1" y="-1"/>
              <a:ext cx="3335121" cy="1804080"/>
            </a:xfrm>
            <a:prstGeom prst="rect">
              <a:avLst/>
            </a:pr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6" name="2500…"/>
            <p:cNvSpPr txBox="1"/>
            <p:nvPr/>
          </p:nvSpPr>
          <p:spPr>
            <a:xfrm>
              <a:off x="767168" y="104055"/>
              <a:ext cx="1800780" cy="1595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2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2500</a:t>
              </a:r>
            </a:p>
            <a:p>
              <a:pPr>
                <a:defRPr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DGPV</a:t>
              </a:r>
            </a:p>
          </p:txBody>
        </p:sp>
      </p:grpSp>
      <p:grpSp>
        <p:nvGrpSpPr>
          <p:cNvPr id="771" name="Csoportosítás"/>
          <p:cNvGrpSpPr/>
          <p:nvPr/>
        </p:nvGrpSpPr>
        <p:grpSpPr>
          <a:xfrm>
            <a:off x="235669" y="10171903"/>
            <a:ext cx="8890002" cy="8509001"/>
            <a:chOff x="0" y="0"/>
            <a:chExt cx="8890000" cy="8509000"/>
          </a:xfrm>
        </p:grpSpPr>
        <p:pic>
          <p:nvPicPr>
            <p:cNvPr id="768" name="infopanelempty.gif" descr="infopanelempty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890001" cy="8509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769" name="info.gif" descr="info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7339" y="119686"/>
              <a:ext cx="2659769" cy="265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0" name="A QSD lábak száma egyel…"/>
            <p:cNvSpPr txBox="1"/>
            <p:nvPr/>
          </p:nvSpPr>
          <p:spPr>
            <a:xfrm>
              <a:off x="573642" y="2901617"/>
              <a:ext cx="7717317" cy="501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Ο αριθμός των QSD ποδιών θα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μειωθεί κατά ένα, αλλά εσείς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rPr>
                  <a:solidFill>
                    <a:srgbClr val="AD9766"/>
                  </a:solidFill>
                  <a:latin typeface="+mn-lt"/>
                  <a:ea typeface="+mn-ea"/>
                  <a:cs typeface="+mn-cs"/>
                  <a:sym typeface="Helvetica Neue"/>
                </a:rPr>
                <a:t>Δεν θα χάσετε τα μπόνους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rPr>
                  <a:solidFill>
                    <a:srgbClr val="AD9766"/>
                  </a:solidFill>
                  <a:latin typeface="+mn-lt"/>
                  <a:ea typeface="+mn-ea"/>
                  <a:cs typeface="+mn-cs"/>
                  <a:sym typeface="Helvetica Neue"/>
                </a:rPr>
                <a:t>Ηγεσίας και Ανάπτυξης!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endParaRPr>
                <a:solidFill>
                  <a:srgbClr val="AD9766"/>
                </a:solidFill>
                <a:latin typeface="+mn-lt"/>
                <a:ea typeface="+mn-ea"/>
                <a:cs typeface="+mn-cs"/>
                <a:sym typeface="Helvetica Neue"/>
              </a:endParaRP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Η λύση λειτουργεί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από το επίπεδο</a:t>
              </a:r>
            </a:p>
            <a:p>
              <a:pPr>
                <a:defRPr sz="40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rPr>
                  <a:solidFill>
                    <a:srgbClr val="AD9766"/>
                  </a:solidFill>
                </a:rPr>
                <a:t>SSD</a:t>
              </a:r>
              <a:r>
                <a:t> και άνω.</a:t>
              </a:r>
            </a:p>
          </p:txBody>
        </p:sp>
      </p:grpSp>
      <p:grpSp>
        <p:nvGrpSpPr>
          <p:cNvPr id="780" name="Csoportosítás"/>
          <p:cNvGrpSpPr/>
          <p:nvPr/>
        </p:nvGrpSpPr>
        <p:grpSpPr>
          <a:xfrm>
            <a:off x="9412984" y="3015276"/>
            <a:ext cx="22486323" cy="6478411"/>
            <a:chOff x="0" y="0"/>
            <a:chExt cx="22486321" cy="6478409"/>
          </a:xfrm>
        </p:grpSpPr>
        <p:pic>
          <p:nvPicPr>
            <p:cNvPr id="772" name="struktura10.gif" descr="struktura10.gif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47" b="46"/>
            <a:stretch>
              <a:fillRect/>
            </a:stretch>
          </p:blipFill>
          <p:spPr>
            <a:xfrm>
              <a:off x="19055" y="19855"/>
              <a:ext cx="22428201" cy="643232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773" name="qsa.gif" descr="qsa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589866" y="3879669"/>
              <a:ext cx="3462868" cy="2597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qsa.gif" descr="qsa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398239" y="3879669"/>
              <a:ext cx="3462869" cy="2597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qsd1.gif" descr="qsd1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3878082"/>
              <a:ext cx="3467101" cy="2600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qsd1.gif" descr="qsd1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258" y="3851684"/>
              <a:ext cx="3467102" cy="2600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206615" y="3878082"/>
              <a:ext cx="3467103" cy="2600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sa1.gif" descr="sa1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019220" y="3878082"/>
              <a:ext cx="3467102" cy="2600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ssd.gif" descr="ssd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548031" y="-1"/>
              <a:ext cx="3479802" cy="2609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1" name="qsa.gif" descr="qsa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94044" y="6855314"/>
            <a:ext cx="3488268" cy="2616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5" name="Csoportosítás"/>
          <p:cNvGrpSpPr/>
          <p:nvPr/>
        </p:nvGrpSpPr>
        <p:grpSpPr>
          <a:xfrm>
            <a:off x="13401552" y="9841602"/>
            <a:ext cx="3335121" cy="2079831"/>
            <a:chOff x="0" y="0"/>
            <a:chExt cx="3335120" cy="2079829"/>
          </a:xfrm>
        </p:grpSpPr>
        <p:sp>
          <p:nvSpPr>
            <p:cNvPr id="782" name="Négyszög"/>
            <p:cNvSpPr/>
            <p:nvPr/>
          </p:nvSpPr>
          <p:spPr>
            <a:xfrm>
              <a:off x="-1" y="275751"/>
              <a:ext cx="3335121" cy="1804079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3" name="2300…"/>
            <p:cNvSpPr txBox="1"/>
            <p:nvPr/>
          </p:nvSpPr>
          <p:spPr>
            <a:xfrm>
              <a:off x="767170" y="379806"/>
              <a:ext cx="1800779" cy="1595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2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2300</a:t>
              </a:r>
            </a:p>
            <a:p>
              <a:pPr>
                <a:defRPr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DGPV</a:t>
              </a:r>
            </a:p>
          </p:txBody>
        </p:sp>
        <p:sp>
          <p:nvSpPr>
            <p:cNvPr id="784" name="Háromszög"/>
            <p:cNvSpPr/>
            <p:nvPr/>
          </p:nvSpPr>
          <p:spPr>
            <a:xfrm rot="13500000" flipH="1">
              <a:off x="1460475" y="85775"/>
              <a:ext cx="414169" cy="41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3" presetClass="entr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9" presetClass="entr" presetSubtype="1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2" animBg="1" advAuto="0"/>
      <p:bldP spid="718" grpId="7" animBg="1" advAuto="0"/>
      <p:bldP spid="749" grpId="1" animBg="1" advAuto="0"/>
      <p:bldP spid="755" grpId="3" animBg="1" advAuto="0"/>
      <p:bldP spid="760" grpId="4" animBg="1" advAuto="0"/>
      <p:bldP spid="764" grpId="6" animBg="1" advAuto="0"/>
      <p:bldP spid="767" grpId="5" animBg="1" advAuto="0"/>
      <p:bldP spid="771" grpId="10" animBg="1" advAuto="0"/>
      <p:bldP spid="781" grpId="9" animBg="1" advAuto="0"/>
      <p:bldP spid="785" grpId="8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Csoportosítás"/>
          <p:cNvGrpSpPr/>
          <p:nvPr/>
        </p:nvGrpSpPr>
        <p:grpSpPr>
          <a:xfrm>
            <a:off x="2286000" y="12665994"/>
            <a:ext cx="27940000" cy="5766152"/>
            <a:chOff x="25400" y="16897"/>
            <a:chExt cx="27940000" cy="5766150"/>
          </a:xfrm>
        </p:grpSpPr>
        <p:graphicFrame>
          <p:nvGraphicFramePr>
            <p:cNvPr id="789" name="Táblázat"/>
            <p:cNvGraphicFramePr/>
            <p:nvPr/>
          </p:nvGraphicFramePr>
          <p:xfrm>
            <a:off x="25400" y="25400"/>
            <a:ext cx="27940000" cy="5757649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10160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790" name="Négyszög"/>
            <p:cNvSpPr/>
            <p:nvPr/>
          </p:nvSpPr>
          <p:spPr>
            <a:xfrm>
              <a:off x="32167" y="16897"/>
              <a:ext cx="27926467" cy="1452167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1" name="11"/>
            <p:cNvSpPr txBox="1"/>
            <p:nvPr/>
          </p:nvSpPr>
          <p:spPr>
            <a:xfrm>
              <a:off x="10719695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11</a:t>
              </a:r>
            </a:p>
          </p:txBody>
        </p:sp>
        <p:sp>
          <p:nvSpPr>
            <p:cNvPr id="792" name="12"/>
            <p:cNvSpPr txBox="1"/>
            <p:nvPr/>
          </p:nvSpPr>
          <p:spPr>
            <a:xfrm>
              <a:off x="12487832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12</a:t>
              </a:r>
            </a:p>
          </p:txBody>
        </p:sp>
        <p:sp>
          <p:nvSpPr>
            <p:cNvPr id="793" name="13"/>
            <p:cNvSpPr txBox="1"/>
            <p:nvPr/>
          </p:nvSpPr>
          <p:spPr>
            <a:xfrm>
              <a:off x="14281372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13</a:t>
              </a:r>
            </a:p>
          </p:txBody>
        </p:sp>
        <p:sp>
          <p:nvSpPr>
            <p:cNvPr id="794" name="14"/>
            <p:cNvSpPr txBox="1"/>
            <p:nvPr/>
          </p:nvSpPr>
          <p:spPr>
            <a:xfrm>
              <a:off x="16062210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14</a:t>
              </a:r>
            </a:p>
          </p:txBody>
        </p:sp>
        <p:sp>
          <p:nvSpPr>
            <p:cNvPr id="795" name="15"/>
            <p:cNvSpPr txBox="1"/>
            <p:nvPr/>
          </p:nvSpPr>
          <p:spPr>
            <a:xfrm>
              <a:off x="17817648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15</a:t>
              </a:r>
            </a:p>
          </p:txBody>
        </p:sp>
        <p:sp>
          <p:nvSpPr>
            <p:cNvPr id="796" name="16"/>
            <p:cNvSpPr txBox="1"/>
            <p:nvPr/>
          </p:nvSpPr>
          <p:spPr>
            <a:xfrm>
              <a:off x="19598487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16</a:t>
              </a:r>
            </a:p>
          </p:txBody>
        </p:sp>
        <p:sp>
          <p:nvSpPr>
            <p:cNvPr id="797" name="17"/>
            <p:cNvSpPr txBox="1"/>
            <p:nvPr/>
          </p:nvSpPr>
          <p:spPr>
            <a:xfrm>
              <a:off x="21379326" y="396312"/>
              <a:ext cx="670695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17</a:t>
              </a:r>
            </a:p>
          </p:txBody>
        </p:sp>
        <p:sp>
          <p:nvSpPr>
            <p:cNvPr id="798" name="18"/>
            <p:cNvSpPr txBox="1"/>
            <p:nvPr/>
          </p:nvSpPr>
          <p:spPr>
            <a:xfrm>
              <a:off x="23147465" y="383612"/>
              <a:ext cx="670695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18</a:t>
              </a:r>
            </a:p>
          </p:txBody>
        </p:sp>
        <p:sp>
          <p:nvSpPr>
            <p:cNvPr id="799" name="19"/>
            <p:cNvSpPr txBox="1"/>
            <p:nvPr/>
          </p:nvSpPr>
          <p:spPr>
            <a:xfrm>
              <a:off x="24941003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19</a:t>
              </a:r>
            </a:p>
          </p:txBody>
        </p:sp>
        <p:sp>
          <p:nvSpPr>
            <p:cNvPr id="800" name="20"/>
            <p:cNvSpPr txBox="1"/>
            <p:nvPr/>
          </p:nvSpPr>
          <p:spPr>
            <a:xfrm>
              <a:off x="26696443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20</a:t>
              </a:r>
            </a:p>
          </p:txBody>
        </p:sp>
        <p:sp>
          <p:nvSpPr>
            <p:cNvPr id="801" name="Négyszög"/>
            <p:cNvSpPr/>
            <p:nvPr/>
          </p:nvSpPr>
          <p:spPr>
            <a:xfrm>
              <a:off x="28054" y="2898770"/>
              <a:ext cx="27934693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2" name="8,7%"/>
            <p:cNvSpPr txBox="1"/>
            <p:nvPr/>
          </p:nvSpPr>
          <p:spPr>
            <a:xfrm>
              <a:off x="10419429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8,7%</a:t>
              </a:r>
            </a:p>
          </p:txBody>
        </p:sp>
        <p:sp>
          <p:nvSpPr>
            <p:cNvPr id="803" name="8,9%"/>
            <p:cNvSpPr txBox="1"/>
            <p:nvPr/>
          </p:nvSpPr>
          <p:spPr>
            <a:xfrm>
              <a:off x="12187566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8,9%</a:t>
              </a:r>
            </a:p>
          </p:txBody>
        </p:sp>
        <p:sp>
          <p:nvSpPr>
            <p:cNvPr id="804" name="9,1%"/>
            <p:cNvSpPr txBox="1"/>
            <p:nvPr/>
          </p:nvSpPr>
          <p:spPr>
            <a:xfrm>
              <a:off x="1398110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9,1%</a:t>
              </a:r>
            </a:p>
          </p:txBody>
        </p:sp>
        <p:sp>
          <p:nvSpPr>
            <p:cNvPr id="805" name="9,3%"/>
            <p:cNvSpPr txBox="1"/>
            <p:nvPr/>
          </p:nvSpPr>
          <p:spPr>
            <a:xfrm>
              <a:off x="15761944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9,3%</a:t>
              </a:r>
            </a:p>
          </p:txBody>
        </p:sp>
        <p:sp>
          <p:nvSpPr>
            <p:cNvPr id="806" name="9,5%"/>
            <p:cNvSpPr txBox="1"/>
            <p:nvPr/>
          </p:nvSpPr>
          <p:spPr>
            <a:xfrm>
              <a:off x="17517382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9,5%</a:t>
              </a:r>
            </a:p>
          </p:txBody>
        </p:sp>
        <p:sp>
          <p:nvSpPr>
            <p:cNvPr id="807" name="9,6%"/>
            <p:cNvSpPr txBox="1"/>
            <p:nvPr/>
          </p:nvSpPr>
          <p:spPr>
            <a:xfrm>
              <a:off x="19298221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9,6%</a:t>
              </a:r>
            </a:p>
          </p:txBody>
        </p:sp>
        <p:sp>
          <p:nvSpPr>
            <p:cNvPr id="808" name="9,7%"/>
            <p:cNvSpPr txBox="1"/>
            <p:nvPr/>
          </p:nvSpPr>
          <p:spPr>
            <a:xfrm>
              <a:off x="21079060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9,7%</a:t>
              </a:r>
            </a:p>
          </p:txBody>
        </p:sp>
        <p:sp>
          <p:nvSpPr>
            <p:cNvPr id="809" name="9,8%"/>
            <p:cNvSpPr txBox="1"/>
            <p:nvPr/>
          </p:nvSpPr>
          <p:spPr>
            <a:xfrm>
              <a:off x="22847199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9,8%</a:t>
              </a:r>
            </a:p>
          </p:txBody>
        </p:sp>
        <p:sp>
          <p:nvSpPr>
            <p:cNvPr id="810" name="9,9%"/>
            <p:cNvSpPr txBox="1"/>
            <p:nvPr/>
          </p:nvSpPr>
          <p:spPr>
            <a:xfrm>
              <a:off x="2464073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9,9%</a:t>
              </a:r>
            </a:p>
          </p:txBody>
        </p:sp>
        <p:sp>
          <p:nvSpPr>
            <p:cNvPr id="811" name="10%"/>
            <p:cNvSpPr txBox="1"/>
            <p:nvPr/>
          </p:nvSpPr>
          <p:spPr>
            <a:xfrm>
              <a:off x="26461493" y="3301789"/>
              <a:ext cx="1140596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10%</a:t>
              </a:r>
            </a:p>
          </p:txBody>
        </p:sp>
        <p:sp>
          <p:nvSpPr>
            <p:cNvPr id="812" name="A felsővonal kvalifikációjához szükséges minimum DGSV (EUR)"/>
            <p:cNvSpPr txBox="1"/>
            <p:nvPr/>
          </p:nvSpPr>
          <p:spPr>
            <a:xfrm>
              <a:off x="215406" y="4599284"/>
              <a:ext cx="8096742" cy="93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Τα ελάχιστα DGSV (EUR)  που απαιτούνται για την</a:t>
              </a:r>
            </a:p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Επιβεβαίωση ως upline</a:t>
              </a:r>
            </a:p>
          </p:txBody>
        </p:sp>
        <p:sp>
          <p:nvSpPr>
            <p:cNvPr id="813" name="Első szintű QSD DGSV-je"/>
            <p:cNvSpPr txBox="1"/>
            <p:nvPr/>
          </p:nvSpPr>
          <p:spPr>
            <a:xfrm>
              <a:off x="126372" y="1901852"/>
              <a:ext cx="4696232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  του 1</a:t>
              </a:r>
              <a:r>
                <a:rPr baseline="31999"/>
                <a:t>ου</a:t>
              </a:r>
              <a:r>
                <a:t> επιπέδου QSD</a:t>
              </a:r>
            </a:p>
          </p:txBody>
        </p:sp>
        <p:sp>
          <p:nvSpPr>
            <p:cNvPr id="814" name="Minősült SD vonalak száma"/>
            <p:cNvSpPr txBox="1"/>
            <p:nvPr/>
          </p:nvSpPr>
          <p:spPr>
            <a:xfrm>
              <a:off x="166616" y="440105"/>
              <a:ext cx="3632768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Πλήθος γραμμών QSD</a:t>
              </a:r>
            </a:p>
          </p:txBody>
        </p:sp>
        <p:sp>
          <p:nvSpPr>
            <p:cNvPr id="815" name="2. szintű és alacsonyabb QSD DGSV-je.…"/>
            <p:cNvSpPr txBox="1"/>
            <p:nvPr/>
          </p:nvSpPr>
          <p:spPr>
            <a:xfrm>
              <a:off x="133644" y="3148802"/>
              <a:ext cx="7666491" cy="939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 των QSD του 2ου επιπέδου και κάτω</a:t>
              </a:r>
            </a:p>
            <a:p>
              <a:pPr algn="l">
                <a:defRPr sz="26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(μέχρι τον επίπεδο του επόμενου ομίου επιτυχόντα)</a:t>
              </a:r>
            </a:p>
          </p:txBody>
        </p:sp>
      </p:grpSp>
      <p:grpSp>
        <p:nvGrpSpPr>
          <p:cNvPr id="844" name="Csoportosítás"/>
          <p:cNvGrpSpPr/>
          <p:nvPr/>
        </p:nvGrpSpPr>
        <p:grpSpPr>
          <a:xfrm>
            <a:off x="2286000" y="5858756"/>
            <a:ext cx="27940000" cy="5766152"/>
            <a:chOff x="25400" y="16897"/>
            <a:chExt cx="27940000" cy="5766150"/>
          </a:xfrm>
        </p:grpSpPr>
        <p:graphicFrame>
          <p:nvGraphicFramePr>
            <p:cNvPr id="817" name="Táblázat"/>
            <p:cNvGraphicFramePr/>
            <p:nvPr/>
          </p:nvGraphicFramePr>
          <p:xfrm>
            <a:off x="25400" y="25400"/>
            <a:ext cx="27940000" cy="5757649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10160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818" name="A felsővonal kvalifikációjához szükséges minimum DGSV (EUR)"/>
            <p:cNvSpPr txBox="1"/>
            <p:nvPr/>
          </p:nvSpPr>
          <p:spPr>
            <a:xfrm>
              <a:off x="170259" y="4623316"/>
              <a:ext cx="8096742" cy="93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Τα ελάχιστα DGSV (EUR)  που απαιτούνται για την</a:t>
              </a:r>
            </a:p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Επιβεβαίωση ως upline</a:t>
              </a:r>
            </a:p>
          </p:txBody>
        </p:sp>
        <p:sp>
          <p:nvSpPr>
            <p:cNvPr id="819" name="Első szintű QSD DGSV-je"/>
            <p:cNvSpPr txBox="1"/>
            <p:nvPr/>
          </p:nvSpPr>
          <p:spPr>
            <a:xfrm>
              <a:off x="81225" y="1925883"/>
              <a:ext cx="4696232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  του 1</a:t>
              </a:r>
              <a:r>
                <a:rPr baseline="31999"/>
                <a:t>ου</a:t>
              </a:r>
              <a:r>
                <a:t> επιπέδου QSD</a:t>
              </a:r>
            </a:p>
          </p:txBody>
        </p:sp>
        <p:sp>
          <p:nvSpPr>
            <p:cNvPr id="820" name="Négyszög"/>
            <p:cNvSpPr/>
            <p:nvPr/>
          </p:nvSpPr>
          <p:spPr>
            <a:xfrm>
              <a:off x="32167" y="16897"/>
              <a:ext cx="27926467" cy="1452167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1" name="1"/>
            <p:cNvSpPr txBox="1"/>
            <p:nvPr/>
          </p:nvSpPr>
          <p:spPr>
            <a:xfrm>
              <a:off x="10850327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822" name="2"/>
            <p:cNvSpPr txBox="1"/>
            <p:nvPr/>
          </p:nvSpPr>
          <p:spPr>
            <a:xfrm>
              <a:off x="12618464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823" name="3"/>
            <p:cNvSpPr txBox="1"/>
            <p:nvPr/>
          </p:nvSpPr>
          <p:spPr>
            <a:xfrm>
              <a:off x="14386604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824" name="4"/>
            <p:cNvSpPr txBox="1"/>
            <p:nvPr/>
          </p:nvSpPr>
          <p:spPr>
            <a:xfrm>
              <a:off x="16154742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825" name="5"/>
            <p:cNvSpPr txBox="1"/>
            <p:nvPr/>
          </p:nvSpPr>
          <p:spPr>
            <a:xfrm>
              <a:off x="17922881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826" name="6"/>
            <p:cNvSpPr txBox="1"/>
            <p:nvPr/>
          </p:nvSpPr>
          <p:spPr>
            <a:xfrm>
              <a:off x="19691019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827" name="7"/>
            <p:cNvSpPr txBox="1"/>
            <p:nvPr/>
          </p:nvSpPr>
          <p:spPr>
            <a:xfrm>
              <a:off x="2145915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828" name="8"/>
            <p:cNvSpPr txBox="1"/>
            <p:nvPr/>
          </p:nvSpPr>
          <p:spPr>
            <a:xfrm>
              <a:off x="2322729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829" name="9"/>
            <p:cNvSpPr txBox="1"/>
            <p:nvPr/>
          </p:nvSpPr>
          <p:spPr>
            <a:xfrm>
              <a:off x="2499543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830" name="10"/>
            <p:cNvSpPr txBox="1"/>
            <p:nvPr/>
          </p:nvSpPr>
          <p:spPr>
            <a:xfrm>
              <a:off x="26610907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831" name="Minősült SD vonalak száma"/>
            <p:cNvSpPr txBox="1"/>
            <p:nvPr/>
          </p:nvSpPr>
          <p:spPr>
            <a:xfrm>
              <a:off x="121469" y="464136"/>
              <a:ext cx="3632768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Πλήθος γραμμών QSD</a:t>
              </a:r>
            </a:p>
          </p:txBody>
        </p:sp>
        <p:sp>
          <p:nvSpPr>
            <p:cNvPr id="832" name="Négyszög"/>
            <p:cNvSpPr/>
            <p:nvPr/>
          </p:nvSpPr>
          <p:spPr>
            <a:xfrm>
              <a:off x="28054" y="2898769"/>
              <a:ext cx="27934693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3" name="-"/>
            <p:cNvSpPr txBox="1"/>
            <p:nvPr/>
          </p:nvSpPr>
          <p:spPr>
            <a:xfrm>
              <a:off x="10872273" y="3252232"/>
              <a:ext cx="365541" cy="780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834" name="3%"/>
            <p:cNvSpPr txBox="1"/>
            <p:nvPr/>
          </p:nvSpPr>
          <p:spPr>
            <a:xfrm>
              <a:off x="12383514" y="3301788"/>
              <a:ext cx="879332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  <p:sp>
          <p:nvSpPr>
            <p:cNvPr id="835" name="4,8%"/>
            <p:cNvSpPr txBox="1"/>
            <p:nvPr/>
          </p:nvSpPr>
          <p:spPr>
            <a:xfrm>
              <a:off x="13981107" y="3301788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4,8%</a:t>
              </a:r>
            </a:p>
          </p:txBody>
        </p:sp>
        <p:sp>
          <p:nvSpPr>
            <p:cNvPr id="836" name="5,8%"/>
            <p:cNvSpPr txBox="1"/>
            <p:nvPr/>
          </p:nvSpPr>
          <p:spPr>
            <a:xfrm>
              <a:off x="15761944" y="3301788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5,8%</a:t>
              </a:r>
            </a:p>
          </p:txBody>
        </p:sp>
        <p:sp>
          <p:nvSpPr>
            <p:cNvPr id="837" name="6,5%"/>
            <p:cNvSpPr txBox="1"/>
            <p:nvPr/>
          </p:nvSpPr>
          <p:spPr>
            <a:xfrm>
              <a:off x="17517382" y="3301788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6,5%</a:t>
              </a:r>
            </a:p>
          </p:txBody>
        </p:sp>
        <p:sp>
          <p:nvSpPr>
            <p:cNvPr id="838" name="7,1%"/>
            <p:cNvSpPr txBox="1"/>
            <p:nvPr/>
          </p:nvSpPr>
          <p:spPr>
            <a:xfrm>
              <a:off x="19298221" y="3301788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  <p:sp>
          <p:nvSpPr>
            <p:cNvPr id="839" name="7,6%"/>
            <p:cNvSpPr txBox="1"/>
            <p:nvPr/>
          </p:nvSpPr>
          <p:spPr>
            <a:xfrm>
              <a:off x="21079060" y="3301788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7,6%</a:t>
              </a:r>
            </a:p>
          </p:txBody>
        </p:sp>
        <p:sp>
          <p:nvSpPr>
            <p:cNvPr id="840" name="8%"/>
            <p:cNvSpPr txBox="1"/>
            <p:nvPr/>
          </p:nvSpPr>
          <p:spPr>
            <a:xfrm>
              <a:off x="23043147" y="3301788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8%</a:t>
              </a:r>
            </a:p>
          </p:txBody>
        </p:sp>
        <p:sp>
          <p:nvSpPr>
            <p:cNvPr id="841" name="8,3%"/>
            <p:cNvSpPr txBox="1"/>
            <p:nvPr/>
          </p:nvSpPr>
          <p:spPr>
            <a:xfrm>
              <a:off x="24640737" y="3301788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8,3%</a:t>
              </a:r>
            </a:p>
          </p:txBody>
        </p:sp>
        <p:sp>
          <p:nvSpPr>
            <p:cNvPr id="842" name="8,5%"/>
            <p:cNvSpPr txBox="1"/>
            <p:nvPr/>
          </p:nvSpPr>
          <p:spPr>
            <a:xfrm>
              <a:off x="26396177" y="3301788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8,5%</a:t>
              </a:r>
            </a:p>
          </p:txBody>
        </p:sp>
        <p:sp>
          <p:nvSpPr>
            <p:cNvPr id="843" name="2. szintű és alacsonyabb QSD DGSV-je.…"/>
            <p:cNvSpPr txBox="1"/>
            <p:nvPr/>
          </p:nvSpPr>
          <p:spPr>
            <a:xfrm>
              <a:off x="88497" y="3172833"/>
              <a:ext cx="7666491" cy="939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 των QSD του 2ου επιπέδου και κάτω</a:t>
              </a:r>
            </a:p>
            <a:p>
              <a:pPr algn="l">
                <a:defRPr sz="26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(μέχρι τον επίπεδο του επόμενου ομίου επιτυχόντα)</a:t>
              </a:r>
            </a:p>
          </p:txBody>
        </p:sp>
      </p:grpSp>
      <p:sp>
        <p:nvSpPr>
          <p:cNvPr id="845" name="Négyszög"/>
          <p:cNvSpPr/>
          <p:nvPr/>
        </p:nvSpPr>
        <p:spPr>
          <a:xfrm>
            <a:off x="2283235" y="10178223"/>
            <a:ext cx="27945529" cy="1446292"/>
          </a:xfrm>
          <a:prstGeom prst="rect">
            <a:avLst/>
          </a:prstGeom>
          <a:solidFill>
            <a:srgbClr val="1FBF8C">
              <a:alpha val="500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6" name="Négyszög"/>
          <p:cNvSpPr/>
          <p:nvPr/>
        </p:nvSpPr>
        <p:spPr>
          <a:xfrm>
            <a:off x="2283238" y="16964220"/>
            <a:ext cx="27945526" cy="1446292"/>
          </a:xfrm>
          <a:prstGeom prst="rect">
            <a:avLst/>
          </a:prstGeom>
          <a:solidFill>
            <a:srgbClr val="1FBF8C">
              <a:alpha val="500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7" name="Négyszög"/>
          <p:cNvSpPr/>
          <p:nvPr/>
        </p:nvSpPr>
        <p:spPr>
          <a:xfrm>
            <a:off x="2265953" y="999897"/>
            <a:ext cx="27975782" cy="2585683"/>
          </a:xfrm>
          <a:prstGeom prst="rect">
            <a:avLst/>
          </a:prstGeom>
          <a:solidFill>
            <a:srgbClr val="AD976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8" name="Alakzat"/>
          <p:cNvSpPr/>
          <p:nvPr/>
        </p:nvSpPr>
        <p:spPr>
          <a:xfrm>
            <a:off x="2260599" y="999897"/>
            <a:ext cx="4653192" cy="258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1870" y="990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9" name="Alakzat"/>
          <p:cNvSpPr/>
          <p:nvPr/>
        </p:nvSpPr>
        <p:spPr>
          <a:xfrm rot="10800000">
            <a:off x="25598209" y="999898"/>
            <a:ext cx="4653193" cy="258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1870" y="990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0" name="VEZETŐI BÓNUSZ"/>
          <p:cNvSpPr txBox="1"/>
          <p:nvPr/>
        </p:nvSpPr>
        <p:spPr>
          <a:xfrm>
            <a:off x="8704060" y="1342354"/>
            <a:ext cx="15103880" cy="19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>
              <a:defRPr sz="11600">
                <a:solidFill>
                  <a:srgbClr val="152F3A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lvl1pPr>
          </a:lstStyle>
          <a:p>
            <a:r>
              <a:t>LEADERSHIP BONUS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1" animBg="1" advAuto="0"/>
      <p:bldP spid="846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Csoportosítás"/>
          <p:cNvGrpSpPr/>
          <p:nvPr/>
        </p:nvGrpSpPr>
        <p:grpSpPr>
          <a:xfrm>
            <a:off x="7081318" y="6884202"/>
            <a:ext cx="21945033" cy="13040046"/>
            <a:chOff x="0" y="0"/>
            <a:chExt cx="21945031" cy="13040044"/>
          </a:xfrm>
        </p:grpSpPr>
        <p:pic>
          <p:nvPicPr>
            <p:cNvPr id="854" name="struktura21.gif" descr="struktura21.g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969" y="10115"/>
              <a:ext cx="21927694" cy="1301762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55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65" y="3786223"/>
              <a:ext cx="3352803" cy="253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6" name="qsa.gif" descr="qsa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0382" y="3773523"/>
              <a:ext cx="3365502" cy="253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7" name="qsa.gif" descr="qsa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31600" y="3786223"/>
              <a:ext cx="3365503" cy="253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8" name="qsa.gif" descr="qsa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59189" y="3773523"/>
              <a:ext cx="3369735" cy="253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9" name="qsa.gif" descr="qsa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852228" y="3777348"/>
              <a:ext cx="3365502" cy="2536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0" name="qsa.gif" descr="qsa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579529" y="3779873"/>
              <a:ext cx="3365503" cy="253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1" name="qsa.gif" descr="qsa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215" y="7138372"/>
              <a:ext cx="3365503" cy="2524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2" name="qsa.gif" descr="qsa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10515917"/>
              <a:ext cx="3365501" cy="2524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3" name="esd.gif" descr="esd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366336" y="-1"/>
              <a:ext cx="3352802" cy="2543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92" name="Csoportosítás"/>
          <p:cNvGrpSpPr/>
          <p:nvPr/>
        </p:nvGrpSpPr>
        <p:grpSpPr>
          <a:xfrm>
            <a:off x="2286000" y="703258"/>
            <a:ext cx="27940000" cy="5766152"/>
            <a:chOff x="25400" y="16897"/>
            <a:chExt cx="27940000" cy="5766150"/>
          </a:xfrm>
        </p:grpSpPr>
        <p:graphicFrame>
          <p:nvGraphicFramePr>
            <p:cNvPr id="865" name="Táblázat"/>
            <p:cNvGraphicFramePr/>
            <p:nvPr/>
          </p:nvGraphicFramePr>
          <p:xfrm>
            <a:off x="25400" y="25400"/>
            <a:ext cx="27940000" cy="5757649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10160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866" name="Négyszög"/>
            <p:cNvSpPr/>
            <p:nvPr/>
          </p:nvSpPr>
          <p:spPr>
            <a:xfrm>
              <a:off x="32167" y="16897"/>
              <a:ext cx="27926467" cy="1452167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7" name="2"/>
            <p:cNvSpPr txBox="1"/>
            <p:nvPr/>
          </p:nvSpPr>
          <p:spPr>
            <a:xfrm>
              <a:off x="12618466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868" name="3"/>
            <p:cNvSpPr txBox="1"/>
            <p:nvPr/>
          </p:nvSpPr>
          <p:spPr>
            <a:xfrm>
              <a:off x="14386604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869" name="4"/>
            <p:cNvSpPr txBox="1"/>
            <p:nvPr/>
          </p:nvSpPr>
          <p:spPr>
            <a:xfrm>
              <a:off x="16154742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870" name="5"/>
            <p:cNvSpPr txBox="1"/>
            <p:nvPr/>
          </p:nvSpPr>
          <p:spPr>
            <a:xfrm>
              <a:off x="17922881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871" name="6"/>
            <p:cNvSpPr txBox="1"/>
            <p:nvPr/>
          </p:nvSpPr>
          <p:spPr>
            <a:xfrm>
              <a:off x="19691019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872" name="7"/>
            <p:cNvSpPr txBox="1"/>
            <p:nvPr/>
          </p:nvSpPr>
          <p:spPr>
            <a:xfrm>
              <a:off x="2145915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873" name="8"/>
            <p:cNvSpPr txBox="1"/>
            <p:nvPr/>
          </p:nvSpPr>
          <p:spPr>
            <a:xfrm>
              <a:off x="2322729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874" name="9"/>
            <p:cNvSpPr txBox="1"/>
            <p:nvPr/>
          </p:nvSpPr>
          <p:spPr>
            <a:xfrm>
              <a:off x="2499543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875" name="10"/>
            <p:cNvSpPr txBox="1"/>
            <p:nvPr/>
          </p:nvSpPr>
          <p:spPr>
            <a:xfrm>
              <a:off x="26610907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876" name="Négyszög"/>
            <p:cNvSpPr/>
            <p:nvPr/>
          </p:nvSpPr>
          <p:spPr>
            <a:xfrm>
              <a:off x="28054" y="2898770"/>
              <a:ext cx="27934693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7" name="-"/>
            <p:cNvSpPr txBox="1"/>
            <p:nvPr/>
          </p:nvSpPr>
          <p:spPr>
            <a:xfrm>
              <a:off x="10872273" y="3252233"/>
              <a:ext cx="365541" cy="780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878" name="3%"/>
            <p:cNvSpPr txBox="1"/>
            <p:nvPr/>
          </p:nvSpPr>
          <p:spPr>
            <a:xfrm>
              <a:off x="12383516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  <p:sp>
          <p:nvSpPr>
            <p:cNvPr id="879" name="4,8%"/>
            <p:cNvSpPr txBox="1"/>
            <p:nvPr/>
          </p:nvSpPr>
          <p:spPr>
            <a:xfrm>
              <a:off x="1398110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4,8%</a:t>
              </a:r>
            </a:p>
          </p:txBody>
        </p:sp>
        <p:sp>
          <p:nvSpPr>
            <p:cNvPr id="880" name="5,8%"/>
            <p:cNvSpPr txBox="1"/>
            <p:nvPr/>
          </p:nvSpPr>
          <p:spPr>
            <a:xfrm>
              <a:off x="15761944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5,8%</a:t>
              </a:r>
            </a:p>
          </p:txBody>
        </p:sp>
        <p:sp>
          <p:nvSpPr>
            <p:cNvPr id="881" name="6,5%"/>
            <p:cNvSpPr txBox="1"/>
            <p:nvPr/>
          </p:nvSpPr>
          <p:spPr>
            <a:xfrm>
              <a:off x="17517382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6,5%</a:t>
              </a:r>
            </a:p>
          </p:txBody>
        </p:sp>
        <p:sp>
          <p:nvSpPr>
            <p:cNvPr id="882" name="7,1%"/>
            <p:cNvSpPr txBox="1"/>
            <p:nvPr/>
          </p:nvSpPr>
          <p:spPr>
            <a:xfrm>
              <a:off x="19298221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  <p:sp>
          <p:nvSpPr>
            <p:cNvPr id="883" name="7,6%"/>
            <p:cNvSpPr txBox="1"/>
            <p:nvPr/>
          </p:nvSpPr>
          <p:spPr>
            <a:xfrm>
              <a:off x="21079060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7,6%</a:t>
              </a:r>
            </a:p>
          </p:txBody>
        </p:sp>
        <p:sp>
          <p:nvSpPr>
            <p:cNvPr id="884" name="8%"/>
            <p:cNvSpPr txBox="1"/>
            <p:nvPr/>
          </p:nvSpPr>
          <p:spPr>
            <a:xfrm>
              <a:off x="23043147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8%</a:t>
              </a:r>
            </a:p>
          </p:txBody>
        </p:sp>
        <p:sp>
          <p:nvSpPr>
            <p:cNvPr id="885" name="8,3%"/>
            <p:cNvSpPr txBox="1"/>
            <p:nvPr/>
          </p:nvSpPr>
          <p:spPr>
            <a:xfrm>
              <a:off x="2464073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8,3%</a:t>
              </a:r>
            </a:p>
          </p:txBody>
        </p:sp>
        <p:sp>
          <p:nvSpPr>
            <p:cNvPr id="886" name="8,5%"/>
            <p:cNvSpPr txBox="1"/>
            <p:nvPr/>
          </p:nvSpPr>
          <p:spPr>
            <a:xfrm>
              <a:off x="2639617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8,5%</a:t>
              </a:r>
            </a:p>
          </p:txBody>
        </p:sp>
        <p:sp>
          <p:nvSpPr>
            <p:cNvPr id="887" name="1"/>
            <p:cNvSpPr txBox="1"/>
            <p:nvPr/>
          </p:nvSpPr>
          <p:spPr>
            <a:xfrm>
              <a:off x="10850327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888" name="A felsővonal kvalifikációjához szükséges minimum DGSV (EUR)"/>
            <p:cNvSpPr txBox="1"/>
            <p:nvPr/>
          </p:nvSpPr>
          <p:spPr>
            <a:xfrm>
              <a:off x="214012" y="4663003"/>
              <a:ext cx="8096742" cy="93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Τα ελάχιστα DGSV (EUR)  που απαιτούνται για την</a:t>
              </a:r>
            </a:p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Επιβεβαίωση ως upline</a:t>
              </a:r>
            </a:p>
          </p:txBody>
        </p:sp>
        <p:sp>
          <p:nvSpPr>
            <p:cNvPr id="889" name="Első szintű QSD DGSV-je"/>
            <p:cNvSpPr txBox="1"/>
            <p:nvPr/>
          </p:nvSpPr>
          <p:spPr>
            <a:xfrm>
              <a:off x="124978" y="1965570"/>
              <a:ext cx="4696232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  του 1</a:t>
              </a:r>
              <a:r>
                <a:rPr baseline="31999"/>
                <a:t>ου</a:t>
              </a:r>
              <a:r>
                <a:t> επιπέδου QSD</a:t>
              </a:r>
            </a:p>
          </p:txBody>
        </p:sp>
        <p:sp>
          <p:nvSpPr>
            <p:cNvPr id="890" name="Minősült SD vonalak száma"/>
            <p:cNvSpPr txBox="1"/>
            <p:nvPr/>
          </p:nvSpPr>
          <p:spPr>
            <a:xfrm>
              <a:off x="165222" y="503823"/>
              <a:ext cx="3632768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Πλήθος γραμμών QSD</a:t>
              </a:r>
            </a:p>
          </p:txBody>
        </p:sp>
        <p:sp>
          <p:nvSpPr>
            <p:cNvPr id="891" name="2. szintű és alacsonyabb QSD DGSV-je.…"/>
            <p:cNvSpPr txBox="1"/>
            <p:nvPr/>
          </p:nvSpPr>
          <p:spPr>
            <a:xfrm>
              <a:off x="132250" y="3212520"/>
              <a:ext cx="7666491" cy="93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 των QSD του 2ου επιπέδου και κάτω</a:t>
              </a:r>
            </a:p>
            <a:p>
              <a:pPr algn="l">
                <a:defRPr sz="26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(μέχρι τον επίπεδο του επόμενου ομίου επιτυχόντα)</a:t>
              </a:r>
            </a:p>
          </p:txBody>
        </p:sp>
      </p:grpSp>
      <p:sp>
        <p:nvSpPr>
          <p:cNvPr id="893" name="Négyszög"/>
          <p:cNvSpPr/>
          <p:nvPr/>
        </p:nvSpPr>
        <p:spPr>
          <a:xfrm>
            <a:off x="12441232" y="715622"/>
            <a:ext cx="1779994" cy="2868024"/>
          </a:xfrm>
          <a:prstGeom prst="rect">
            <a:avLst/>
          </a:prstGeom>
          <a:solidFill>
            <a:srgbClr val="1FBF8C">
              <a:alpha val="4956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96" name="Csoportosítás"/>
          <p:cNvGrpSpPr/>
          <p:nvPr/>
        </p:nvGrpSpPr>
        <p:grpSpPr>
          <a:xfrm>
            <a:off x="3525059" y="11085561"/>
            <a:ext cx="3282527" cy="1688502"/>
            <a:chOff x="0" y="0"/>
            <a:chExt cx="3282525" cy="1688501"/>
          </a:xfrm>
        </p:grpSpPr>
        <p:sp>
          <p:nvSpPr>
            <p:cNvPr id="894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5" name="5%"/>
            <p:cNvSpPr txBox="1"/>
            <p:nvPr/>
          </p:nvSpPr>
          <p:spPr>
            <a:xfrm>
              <a:off x="815627" y="398375"/>
              <a:ext cx="113622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5%</a:t>
              </a:r>
            </a:p>
          </p:txBody>
        </p:sp>
      </p:grpSp>
      <p:grpSp>
        <p:nvGrpSpPr>
          <p:cNvPr id="899" name="Csoportosítás"/>
          <p:cNvGrpSpPr/>
          <p:nvPr/>
        </p:nvGrpSpPr>
        <p:grpSpPr>
          <a:xfrm>
            <a:off x="3525059" y="14445425"/>
            <a:ext cx="3282527" cy="1688502"/>
            <a:chOff x="0" y="0"/>
            <a:chExt cx="3282525" cy="1688501"/>
          </a:xfrm>
        </p:grpSpPr>
        <p:sp>
          <p:nvSpPr>
            <p:cNvPr id="897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8" name="-"/>
            <p:cNvSpPr txBox="1"/>
            <p:nvPr/>
          </p:nvSpPr>
          <p:spPr>
            <a:xfrm>
              <a:off x="1180435" y="398375"/>
              <a:ext cx="406612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900" name="Négyszög"/>
          <p:cNvSpPr/>
          <p:nvPr/>
        </p:nvSpPr>
        <p:spPr>
          <a:xfrm>
            <a:off x="12441232" y="3591710"/>
            <a:ext cx="1779994" cy="1424962"/>
          </a:xfrm>
          <a:prstGeom prst="rect">
            <a:avLst/>
          </a:prstGeom>
          <a:solidFill>
            <a:srgbClr val="1FBF8C">
              <a:alpha val="4956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01" name="qsd1.gif" descr="qsd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4456" y="10645579"/>
            <a:ext cx="3373815" cy="25430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4" name="Csoportosítás"/>
          <p:cNvGrpSpPr/>
          <p:nvPr/>
        </p:nvGrpSpPr>
        <p:grpSpPr>
          <a:xfrm>
            <a:off x="3525059" y="14445425"/>
            <a:ext cx="3282527" cy="1688502"/>
            <a:chOff x="0" y="0"/>
            <a:chExt cx="3282525" cy="1688501"/>
          </a:xfrm>
        </p:grpSpPr>
        <p:sp>
          <p:nvSpPr>
            <p:cNvPr id="902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3" name="3%"/>
            <p:cNvSpPr txBox="1"/>
            <p:nvPr/>
          </p:nvSpPr>
          <p:spPr>
            <a:xfrm>
              <a:off x="815627" y="398375"/>
              <a:ext cx="113622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</p:grpSp>
      <p:pic>
        <p:nvPicPr>
          <p:cNvPr id="905" name="ssd.gif" descr="ssd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428234" y="6880655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esd.gif" descr="esd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81319" y="10664573"/>
            <a:ext cx="3378202" cy="25336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9" name="Csoportosítás"/>
          <p:cNvGrpSpPr/>
          <p:nvPr/>
        </p:nvGrpSpPr>
        <p:grpSpPr>
          <a:xfrm>
            <a:off x="3525059" y="17816399"/>
            <a:ext cx="3282527" cy="1688502"/>
            <a:chOff x="0" y="0"/>
            <a:chExt cx="3282525" cy="1688501"/>
          </a:xfrm>
        </p:grpSpPr>
        <p:sp>
          <p:nvSpPr>
            <p:cNvPr id="907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8" name="3%"/>
            <p:cNvSpPr txBox="1"/>
            <p:nvPr/>
          </p:nvSpPr>
          <p:spPr>
            <a:xfrm>
              <a:off x="815627" y="398375"/>
              <a:ext cx="113622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</p:grpSp>
      <p:pic>
        <p:nvPicPr>
          <p:cNvPr id="910" name="qsd1.gif" descr="qsd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4019" y="14022849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esd.gif" descr="esd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94019" y="14022849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qsd1.gif" descr="qsd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1319" y="17393825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qsd1.gif" descr="qsd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97806" y="10667748"/>
            <a:ext cx="3378202" cy="25336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6" name="Csoportosítás"/>
          <p:cNvGrpSpPr/>
          <p:nvPr/>
        </p:nvGrpSpPr>
        <p:grpSpPr>
          <a:xfrm>
            <a:off x="14215530" y="715622"/>
            <a:ext cx="1779995" cy="4301051"/>
            <a:chOff x="0" y="0"/>
            <a:chExt cx="1779994" cy="4301049"/>
          </a:xfrm>
        </p:grpSpPr>
        <p:sp>
          <p:nvSpPr>
            <p:cNvPr id="914" name="Négyszög"/>
            <p:cNvSpPr/>
            <p:nvPr/>
          </p:nvSpPr>
          <p:spPr>
            <a:xfrm>
              <a:off x="-1" y="-1"/>
              <a:ext cx="1779995" cy="2868023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5" name="Négyszög"/>
            <p:cNvSpPr/>
            <p:nvPr/>
          </p:nvSpPr>
          <p:spPr>
            <a:xfrm>
              <a:off x="-1" y="2876088"/>
              <a:ext cx="1779995" cy="1424962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19" name="Csoportosítás"/>
          <p:cNvGrpSpPr/>
          <p:nvPr/>
        </p:nvGrpSpPr>
        <p:grpSpPr>
          <a:xfrm>
            <a:off x="3525059" y="17816399"/>
            <a:ext cx="3282527" cy="1688502"/>
            <a:chOff x="0" y="0"/>
            <a:chExt cx="3282525" cy="1688501"/>
          </a:xfrm>
        </p:grpSpPr>
        <p:sp>
          <p:nvSpPr>
            <p:cNvPr id="917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8" name="4,8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4,8%</a:t>
              </a:r>
            </a:p>
          </p:txBody>
        </p:sp>
      </p:grpSp>
      <p:grpSp>
        <p:nvGrpSpPr>
          <p:cNvPr id="922" name="Csoportosítás"/>
          <p:cNvGrpSpPr/>
          <p:nvPr/>
        </p:nvGrpSpPr>
        <p:grpSpPr>
          <a:xfrm>
            <a:off x="3525059" y="14445425"/>
            <a:ext cx="3282527" cy="1688502"/>
            <a:chOff x="0" y="0"/>
            <a:chExt cx="3282525" cy="1688501"/>
          </a:xfrm>
        </p:grpSpPr>
        <p:sp>
          <p:nvSpPr>
            <p:cNvPr id="920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1" name="4,8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4,8%</a:t>
              </a:r>
            </a:p>
          </p:txBody>
        </p:sp>
      </p:grpSp>
      <p:pic>
        <p:nvPicPr>
          <p:cNvPr id="923" name="essd.gif" descr="essd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428234" y="6880655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qsd1.gif" descr="qsd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41463" y="10655048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dd.gif" descr="dd.g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428234" y="6880655"/>
            <a:ext cx="3378202" cy="25336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8" name="Csoportosítás"/>
          <p:cNvGrpSpPr/>
          <p:nvPr/>
        </p:nvGrpSpPr>
        <p:grpSpPr>
          <a:xfrm>
            <a:off x="15985986" y="715622"/>
            <a:ext cx="1779994" cy="4301051"/>
            <a:chOff x="0" y="0"/>
            <a:chExt cx="1779993" cy="4301049"/>
          </a:xfrm>
        </p:grpSpPr>
        <p:sp>
          <p:nvSpPr>
            <p:cNvPr id="926" name="Négyszög"/>
            <p:cNvSpPr/>
            <p:nvPr/>
          </p:nvSpPr>
          <p:spPr>
            <a:xfrm>
              <a:off x="-1" y="-1"/>
              <a:ext cx="1779994" cy="2868023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7" name="Négyszög"/>
            <p:cNvSpPr/>
            <p:nvPr/>
          </p:nvSpPr>
          <p:spPr>
            <a:xfrm>
              <a:off x="-1" y="2876088"/>
              <a:ext cx="1779994" cy="1424962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31" name="Csoportosítás"/>
          <p:cNvGrpSpPr/>
          <p:nvPr/>
        </p:nvGrpSpPr>
        <p:grpSpPr>
          <a:xfrm>
            <a:off x="3525059" y="14445425"/>
            <a:ext cx="3282527" cy="1688502"/>
            <a:chOff x="0" y="0"/>
            <a:chExt cx="3282525" cy="1688501"/>
          </a:xfrm>
        </p:grpSpPr>
        <p:sp>
          <p:nvSpPr>
            <p:cNvPr id="929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0" name="5,8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5,8%</a:t>
              </a:r>
            </a:p>
          </p:txBody>
        </p:sp>
      </p:grpSp>
      <p:grpSp>
        <p:nvGrpSpPr>
          <p:cNvPr id="934" name="Csoportosítás"/>
          <p:cNvGrpSpPr/>
          <p:nvPr/>
        </p:nvGrpSpPr>
        <p:grpSpPr>
          <a:xfrm>
            <a:off x="3525059" y="17816399"/>
            <a:ext cx="3282527" cy="1688502"/>
            <a:chOff x="0" y="0"/>
            <a:chExt cx="3282525" cy="1688501"/>
          </a:xfrm>
        </p:grpSpPr>
        <p:sp>
          <p:nvSpPr>
            <p:cNvPr id="932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3" name="5,8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5,8%</a:t>
              </a:r>
            </a:p>
          </p:txBody>
        </p:sp>
      </p:grpSp>
      <p:pic>
        <p:nvPicPr>
          <p:cNvPr id="935" name="edd.gif" descr="edd.g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428234" y="6880655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qsd1.gif" descr="qsd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26993" y="10657202"/>
            <a:ext cx="3378202" cy="25336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9" name="Csoportosítás"/>
          <p:cNvGrpSpPr/>
          <p:nvPr/>
        </p:nvGrpSpPr>
        <p:grpSpPr>
          <a:xfrm>
            <a:off x="17770250" y="715622"/>
            <a:ext cx="1779995" cy="4301051"/>
            <a:chOff x="0" y="0"/>
            <a:chExt cx="1779994" cy="4301049"/>
          </a:xfrm>
        </p:grpSpPr>
        <p:sp>
          <p:nvSpPr>
            <p:cNvPr id="937" name="Négyszög"/>
            <p:cNvSpPr/>
            <p:nvPr/>
          </p:nvSpPr>
          <p:spPr>
            <a:xfrm>
              <a:off x="-1" y="-1"/>
              <a:ext cx="1779995" cy="2868023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8" name="Négyszög"/>
            <p:cNvSpPr/>
            <p:nvPr/>
          </p:nvSpPr>
          <p:spPr>
            <a:xfrm>
              <a:off x="-1" y="2876088"/>
              <a:ext cx="1779995" cy="1424962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42" name="Csoportosítás"/>
          <p:cNvGrpSpPr/>
          <p:nvPr/>
        </p:nvGrpSpPr>
        <p:grpSpPr>
          <a:xfrm>
            <a:off x="3525059" y="14445425"/>
            <a:ext cx="3282527" cy="1688502"/>
            <a:chOff x="0" y="0"/>
            <a:chExt cx="3282525" cy="1688501"/>
          </a:xfrm>
        </p:grpSpPr>
        <p:sp>
          <p:nvSpPr>
            <p:cNvPr id="940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1" name="6,5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6,5%</a:t>
              </a:r>
            </a:p>
          </p:txBody>
        </p:sp>
      </p:grpSp>
      <p:grpSp>
        <p:nvGrpSpPr>
          <p:cNvPr id="945" name="Csoportosítás"/>
          <p:cNvGrpSpPr/>
          <p:nvPr/>
        </p:nvGrpSpPr>
        <p:grpSpPr>
          <a:xfrm>
            <a:off x="3525059" y="17816399"/>
            <a:ext cx="3282527" cy="1688502"/>
            <a:chOff x="0" y="0"/>
            <a:chExt cx="3282525" cy="1688501"/>
          </a:xfrm>
        </p:grpSpPr>
        <p:sp>
          <p:nvSpPr>
            <p:cNvPr id="943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4" name="6,5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6,5%</a:t>
              </a:r>
            </a:p>
          </p:txBody>
        </p:sp>
      </p:grpSp>
      <p:pic>
        <p:nvPicPr>
          <p:cNvPr id="946" name="td.gif" descr="td.gi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428234" y="6880655"/>
            <a:ext cx="3378202" cy="253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qsd1.gif" descr="qsd1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57458" y="10655048"/>
            <a:ext cx="3378202" cy="25336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0" name="Csoportosítás"/>
          <p:cNvGrpSpPr/>
          <p:nvPr/>
        </p:nvGrpSpPr>
        <p:grpSpPr>
          <a:xfrm>
            <a:off x="19556139" y="715622"/>
            <a:ext cx="1779995" cy="4301051"/>
            <a:chOff x="0" y="0"/>
            <a:chExt cx="1779994" cy="4301049"/>
          </a:xfrm>
        </p:grpSpPr>
        <p:sp>
          <p:nvSpPr>
            <p:cNvPr id="948" name="Négyszög"/>
            <p:cNvSpPr/>
            <p:nvPr/>
          </p:nvSpPr>
          <p:spPr>
            <a:xfrm>
              <a:off x="-1" y="-1"/>
              <a:ext cx="1779995" cy="2868023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9" name="Négyszög"/>
            <p:cNvSpPr/>
            <p:nvPr/>
          </p:nvSpPr>
          <p:spPr>
            <a:xfrm>
              <a:off x="-1" y="2876088"/>
              <a:ext cx="1779995" cy="1424962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53" name="Csoportosítás"/>
          <p:cNvGrpSpPr/>
          <p:nvPr/>
        </p:nvGrpSpPr>
        <p:grpSpPr>
          <a:xfrm>
            <a:off x="3525059" y="14445425"/>
            <a:ext cx="3282527" cy="1688502"/>
            <a:chOff x="0" y="0"/>
            <a:chExt cx="3282525" cy="1688501"/>
          </a:xfrm>
        </p:grpSpPr>
        <p:sp>
          <p:nvSpPr>
            <p:cNvPr id="951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2" name="7,1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</p:grpSp>
      <p:grpSp>
        <p:nvGrpSpPr>
          <p:cNvPr id="956" name="Csoportosítás"/>
          <p:cNvGrpSpPr/>
          <p:nvPr/>
        </p:nvGrpSpPr>
        <p:grpSpPr>
          <a:xfrm>
            <a:off x="3525059" y="17816399"/>
            <a:ext cx="3282527" cy="1688502"/>
            <a:chOff x="0" y="0"/>
            <a:chExt cx="3282525" cy="1688501"/>
          </a:xfrm>
        </p:grpSpPr>
        <p:sp>
          <p:nvSpPr>
            <p:cNvPr id="954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5" name="7,1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4849 0.000390" pathEditMode="relative">
                                      <p:cBhvr>
                                        <p:cTn id="41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5003 0.000041" pathEditMode="relative">
                                      <p:cBhvr>
                                        <p:cTn id="44" dur="2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xit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3" presetClass="entr" presetSubtype="3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3" presetClass="entr" presetSubtype="32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75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xit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4820 0.000082" pathEditMode="relative">
                                      <p:cBhvr>
                                        <p:cTn id="87" dur="2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3" presetClass="exit" presetSubtype="16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3" presetClass="entr" presetSubtype="32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3" presetClass="exit" presetSubtype="16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0" dur="25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23" presetClass="entr" presetSubtype="32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" presetClass="exit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5209 -0.000273" pathEditMode="relative">
                                      <p:cBhvr>
                                        <p:cTn id="124" dur="2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3" presetClass="exit" presetSubtype="16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23" presetClass="exit" presetSubtype="16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23" presetClass="entr" presetSubtype="32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3" presetClass="entr" presetSubtype="32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3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" presetClass="exit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" presetClass="entr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5116 -0.000085" pathEditMode="relative">
                                      <p:cBhvr>
                                        <p:cTn id="161" dur="2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23" presetClass="exit" presetSubtype="16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23" presetClass="exit" presetSubtype="16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23" presetClass="entr" presetSubtype="32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000"/>
                            </p:stCondLst>
                            <p:childTnLst>
                              <p:par>
                                <p:cTn id="178" presetID="23" presetClass="entr" presetSubtype="32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4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9" presetClass="entr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1" presetClass="exit" presetSubtype="0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00"/>
                            </p:stCondLst>
                            <p:childTnLst>
                              <p:par>
                                <p:cTn id="194" presetID="1" presetClass="entr" presetSubtype="0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4912 0.000089" pathEditMode="relative">
                                      <p:cBhvr>
                                        <p:cTn id="198" dur="2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23" presetClass="exit" presetSubtype="16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"/>
                            </p:stCondLst>
                            <p:childTnLst>
                              <p:par>
                                <p:cTn id="205" presetID="23" presetClass="exit" presetSubtype="16" fill="hold" grpId="5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23" presetClass="entr" presetSubtype="32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000"/>
                            </p:stCondLst>
                            <p:childTnLst>
                              <p:par>
                                <p:cTn id="215" presetID="23" presetClass="entr" presetSubtype="32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" grpId="1" animBg="1" advAuto="0"/>
      <p:bldP spid="893" grpId="18" animBg="1" advAuto="0"/>
      <p:bldP spid="896" grpId="2" animBg="1" advAuto="0"/>
      <p:bldP spid="899" grpId="4" animBg="1" advAuto="0"/>
      <p:bldP spid="899" grpId="11" animBg="1" advAuto="0"/>
      <p:bldP spid="900" grpId="6" animBg="1" advAuto="0"/>
      <p:bldP spid="900" grpId="19" animBg="1" advAuto="0"/>
      <p:bldP spid="901" grpId="7" animBg="1" advAuto="0"/>
      <p:bldP spid="904" grpId="12" animBg="1" advAuto="0"/>
      <p:bldP spid="904" grpId="22" animBg="1" advAuto="0"/>
      <p:bldP spid="905" grpId="8" animBg="1" advAuto="0"/>
      <p:bldP spid="906" grpId="5" animBg="1" advAuto="0"/>
      <p:bldP spid="909" grpId="15" animBg="1" advAuto="0"/>
      <p:bldP spid="909" grpId="24" animBg="1" advAuto="0"/>
      <p:bldP spid="910" grpId="3" animBg="1" advAuto="0"/>
      <p:bldP spid="911" grpId="14" animBg="1" advAuto="0"/>
      <p:bldP spid="912" grpId="13" animBg="1" advAuto="0"/>
      <p:bldP spid="913" grpId="17" animBg="1" advAuto="0"/>
      <p:bldP spid="916" grpId="20" animBg="1" advAuto="0"/>
      <p:bldP spid="916" grpId="28" animBg="1" advAuto="0"/>
      <p:bldP spid="919" grpId="25" animBg="1" advAuto="0"/>
      <p:bldP spid="919" grpId="32" animBg="1" advAuto="0"/>
      <p:bldP spid="922" grpId="23" animBg="1" advAuto="0"/>
      <p:bldP spid="922" grpId="31" animBg="1" advAuto="0"/>
      <p:bldP spid="923" grpId="16" animBg="1" advAuto="0"/>
      <p:bldP spid="924" grpId="27" animBg="1" advAuto="0"/>
      <p:bldP spid="925" grpId="26" animBg="1" advAuto="0"/>
      <p:bldP spid="928" grpId="29" animBg="1" advAuto="0"/>
      <p:bldP spid="928" grpId="37" animBg="1" advAuto="0"/>
      <p:bldP spid="931" grpId="33" animBg="1" advAuto="0"/>
      <p:bldP spid="931" grpId="40" animBg="1" advAuto="0"/>
      <p:bldP spid="934" grpId="34" animBg="1" advAuto="0"/>
      <p:bldP spid="934" grpId="41" animBg="1" advAuto="0"/>
      <p:bldP spid="935" grpId="35" animBg="1" advAuto="0"/>
      <p:bldP spid="936" grpId="36" animBg="1" advAuto="0"/>
      <p:bldP spid="939" grpId="38" animBg="1" advAuto="0"/>
      <p:bldP spid="939" grpId="46" animBg="1" advAuto="0"/>
      <p:bldP spid="942" grpId="42" animBg="1" advAuto="0"/>
      <p:bldP spid="942" grpId="49" animBg="1" advAuto="0"/>
      <p:bldP spid="945" grpId="43" animBg="1" advAuto="0"/>
      <p:bldP spid="945" grpId="50" animBg="1" advAuto="0"/>
      <p:bldP spid="946" grpId="44" animBg="1" advAuto="0"/>
      <p:bldP spid="947" grpId="45" animBg="1" advAuto="0"/>
      <p:bldP spid="950" grpId="47" animBg="1" advAuto="0"/>
      <p:bldP spid="953" grpId="51" animBg="1" advAuto="0"/>
      <p:bldP spid="956" grpId="5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Csoportosítás"/>
          <p:cNvGrpSpPr/>
          <p:nvPr/>
        </p:nvGrpSpPr>
        <p:grpSpPr>
          <a:xfrm>
            <a:off x="15876615" y="13170709"/>
            <a:ext cx="7804142" cy="6745655"/>
            <a:chOff x="0" y="0"/>
            <a:chExt cx="7804141" cy="6745654"/>
          </a:xfrm>
        </p:grpSpPr>
        <p:pic>
          <p:nvPicPr>
            <p:cNvPr id="958" name="struktura22.gif" descr="struktura22.g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23" y="-1"/>
              <a:ext cx="7791678" cy="673201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59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4208827"/>
              <a:ext cx="3352801" cy="253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esd.gif" descr="esd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891032"/>
              <a:ext cx="3352801" cy="2543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1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25939" y="883094"/>
              <a:ext cx="3378203" cy="2533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0" name="Csoportosítás"/>
          <p:cNvGrpSpPr/>
          <p:nvPr/>
        </p:nvGrpSpPr>
        <p:grpSpPr>
          <a:xfrm>
            <a:off x="2286000" y="703258"/>
            <a:ext cx="27940000" cy="5766152"/>
            <a:chOff x="25400" y="16897"/>
            <a:chExt cx="27940000" cy="5766150"/>
          </a:xfrm>
        </p:grpSpPr>
        <p:graphicFrame>
          <p:nvGraphicFramePr>
            <p:cNvPr id="963" name="Táblázat"/>
            <p:cNvGraphicFramePr/>
            <p:nvPr/>
          </p:nvGraphicFramePr>
          <p:xfrm>
            <a:off x="25400" y="25400"/>
            <a:ext cx="27940000" cy="5757649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10160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964" name="Négyszög"/>
            <p:cNvSpPr/>
            <p:nvPr/>
          </p:nvSpPr>
          <p:spPr>
            <a:xfrm>
              <a:off x="32167" y="16897"/>
              <a:ext cx="27926467" cy="1452167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5" name="2"/>
            <p:cNvSpPr txBox="1"/>
            <p:nvPr/>
          </p:nvSpPr>
          <p:spPr>
            <a:xfrm>
              <a:off x="12618466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966" name="3"/>
            <p:cNvSpPr txBox="1"/>
            <p:nvPr/>
          </p:nvSpPr>
          <p:spPr>
            <a:xfrm>
              <a:off x="14386604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967" name="4"/>
            <p:cNvSpPr txBox="1"/>
            <p:nvPr/>
          </p:nvSpPr>
          <p:spPr>
            <a:xfrm>
              <a:off x="16154742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968" name="5"/>
            <p:cNvSpPr txBox="1"/>
            <p:nvPr/>
          </p:nvSpPr>
          <p:spPr>
            <a:xfrm>
              <a:off x="17922881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969" name="6"/>
            <p:cNvSpPr txBox="1"/>
            <p:nvPr/>
          </p:nvSpPr>
          <p:spPr>
            <a:xfrm>
              <a:off x="19691019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970" name="7"/>
            <p:cNvSpPr txBox="1"/>
            <p:nvPr/>
          </p:nvSpPr>
          <p:spPr>
            <a:xfrm>
              <a:off x="2145915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971" name="8"/>
            <p:cNvSpPr txBox="1"/>
            <p:nvPr/>
          </p:nvSpPr>
          <p:spPr>
            <a:xfrm>
              <a:off x="2322729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972" name="9"/>
            <p:cNvSpPr txBox="1"/>
            <p:nvPr/>
          </p:nvSpPr>
          <p:spPr>
            <a:xfrm>
              <a:off x="2499543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973" name="10"/>
            <p:cNvSpPr txBox="1"/>
            <p:nvPr/>
          </p:nvSpPr>
          <p:spPr>
            <a:xfrm>
              <a:off x="26610907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974" name="Négyszög"/>
            <p:cNvSpPr/>
            <p:nvPr/>
          </p:nvSpPr>
          <p:spPr>
            <a:xfrm>
              <a:off x="28054" y="2898770"/>
              <a:ext cx="27934693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5" name="-"/>
            <p:cNvSpPr txBox="1"/>
            <p:nvPr/>
          </p:nvSpPr>
          <p:spPr>
            <a:xfrm>
              <a:off x="10872273" y="3252233"/>
              <a:ext cx="365541" cy="780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976" name="3%"/>
            <p:cNvSpPr txBox="1"/>
            <p:nvPr/>
          </p:nvSpPr>
          <p:spPr>
            <a:xfrm>
              <a:off x="12383516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  <p:sp>
          <p:nvSpPr>
            <p:cNvPr id="977" name="4,8%"/>
            <p:cNvSpPr txBox="1"/>
            <p:nvPr/>
          </p:nvSpPr>
          <p:spPr>
            <a:xfrm>
              <a:off x="1398110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4,8%</a:t>
              </a:r>
            </a:p>
          </p:txBody>
        </p:sp>
        <p:sp>
          <p:nvSpPr>
            <p:cNvPr id="978" name="5,8%"/>
            <p:cNvSpPr txBox="1"/>
            <p:nvPr/>
          </p:nvSpPr>
          <p:spPr>
            <a:xfrm>
              <a:off x="15761944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5,8%</a:t>
              </a:r>
            </a:p>
          </p:txBody>
        </p:sp>
        <p:sp>
          <p:nvSpPr>
            <p:cNvPr id="979" name="6,5%"/>
            <p:cNvSpPr txBox="1"/>
            <p:nvPr/>
          </p:nvSpPr>
          <p:spPr>
            <a:xfrm>
              <a:off x="17517382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6,5%</a:t>
              </a:r>
            </a:p>
          </p:txBody>
        </p:sp>
        <p:sp>
          <p:nvSpPr>
            <p:cNvPr id="980" name="7,1%"/>
            <p:cNvSpPr txBox="1"/>
            <p:nvPr/>
          </p:nvSpPr>
          <p:spPr>
            <a:xfrm>
              <a:off x="19298221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  <p:sp>
          <p:nvSpPr>
            <p:cNvPr id="981" name="7,6%"/>
            <p:cNvSpPr txBox="1"/>
            <p:nvPr/>
          </p:nvSpPr>
          <p:spPr>
            <a:xfrm>
              <a:off x="21079060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7,6%</a:t>
              </a:r>
            </a:p>
          </p:txBody>
        </p:sp>
        <p:sp>
          <p:nvSpPr>
            <p:cNvPr id="982" name="8%"/>
            <p:cNvSpPr txBox="1"/>
            <p:nvPr/>
          </p:nvSpPr>
          <p:spPr>
            <a:xfrm>
              <a:off x="23043147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8%</a:t>
              </a:r>
            </a:p>
          </p:txBody>
        </p:sp>
        <p:sp>
          <p:nvSpPr>
            <p:cNvPr id="983" name="8,3%"/>
            <p:cNvSpPr txBox="1"/>
            <p:nvPr/>
          </p:nvSpPr>
          <p:spPr>
            <a:xfrm>
              <a:off x="2464073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8,3%</a:t>
              </a:r>
            </a:p>
          </p:txBody>
        </p:sp>
        <p:sp>
          <p:nvSpPr>
            <p:cNvPr id="984" name="8,5%"/>
            <p:cNvSpPr txBox="1"/>
            <p:nvPr/>
          </p:nvSpPr>
          <p:spPr>
            <a:xfrm>
              <a:off x="2639617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8,5%</a:t>
              </a:r>
            </a:p>
          </p:txBody>
        </p:sp>
        <p:sp>
          <p:nvSpPr>
            <p:cNvPr id="985" name="1"/>
            <p:cNvSpPr txBox="1"/>
            <p:nvPr/>
          </p:nvSpPr>
          <p:spPr>
            <a:xfrm>
              <a:off x="10850327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986" name="A felsővonal kvalifikációjához szükséges minimum DGSV (EUR)"/>
            <p:cNvSpPr txBox="1"/>
            <p:nvPr/>
          </p:nvSpPr>
          <p:spPr>
            <a:xfrm>
              <a:off x="170259" y="4574103"/>
              <a:ext cx="8096742" cy="93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Τα ελάχιστα DGSV (EUR)  που απαιτούνται για την</a:t>
              </a:r>
            </a:p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Επιβεβαίωση ως upline</a:t>
              </a:r>
            </a:p>
          </p:txBody>
        </p:sp>
        <p:sp>
          <p:nvSpPr>
            <p:cNvPr id="987" name="Első szintű QSD DGSV-je"/>
            <p:cNvSpPr txBox="1"/>
            <p:nvPr/>
          </p:nvSpPr>
          <p:spPr>
            <a:xfrm>
              <a:off x="81225" y="1876670"/>
              <a:ext cx="4696232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  του 1</a:t>
              </a:r>
              <a:r>
                <a:rPr baseline="31999"/>
                <a:t>ου</a:t>
              </a:r>
              <a:r>
                <a:t> επιπέδου QSD</a:t>
              </a:r>
            </a:p>
          </p:txBody>
        </p:sp>
        <p:sp>
          <p:nvSpPr>
            <p:cNvPr id="988" name="Minősült SD vonalak száma"/>
            <p:cNvSpPr txBox="1"/>
            <p:nvPr/>
          </p:nvSpPr>
          <p:spPr>
            <a:xfrm>
              <a:off x="121469" y="414923"/>
              <a:ext cx="3632768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Πλήθος γραμμών QSD</a:t>
              </a:r>
            </a:p>
          </p:txBody>
        </p:sp>
        <p:sp>
          <p:nvSpPr>
            <p:cNvPr id="989" name="2. szintű és alacsonyabb QSD DGSV-je.…"/>
            <p:cNvSpPr txBox="1"/>
            <p:nvPr/>
          </p:nvSpPr>
          <p:spPr>
            <a:xfrm>
              <a:off x="88497" y="3123620"/>
              <a:ext cx="7666491" cy="93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 των QSD του 2ου επιπέδου και κάτω</a:t>
              </a:r>
            </a:p>
            <a:p>
              <a:pPr algn="l">
                <a:defRPr sz="26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(μέχρι τον επίπεδο του επόμενου ομίου επιτυχόντα)</a:t>
              </a:r>
            </a:p>
          </p:txBody>
        </p:sp>
      </p:grpSp>
      <p:grpSp>
        <p:nvGrpSpPr>
          <p:cNvPr id="993" name="Csoportosítás"/>
          <p:cNvGrpSpPr/>
          <p:nvPr/>
        </p:nvGrpSpPr>
        <p:grpSpPr>
          <a:xfrm>
            <a:off x="3525059" y="11085561"/>
            <a:ext cx="3282527" cy="1688502"/>
            <a:chOff x="0" y="0"/>
            <a:chExt cx="3282525" cy="1688501"/>
          </a:xfrm>
        </p:grpSpPr>
        <p:sp>
          <p:nvSpPr>
            <p:cNvPr id="991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2" name="5%"/>
            <p:cNvSpPr txBox="1"/>
            <p:nvPr/>
          </p:nvSpPr>
          <p:spPr>
            <a:xfrm>
              <a:off x="815627" y="398375"/>
              <a:ext cx="113622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5%</a:t>
              </a:r>
            </a:p>
          </p:txBody>
        </p:sp>
      </p:grpSp>
      <p:grpSp>
        <p:nvGrpSpPr>
          <p:cNvPr id="1004" name="Csoportosítás"/>
          <p:cNvGrpSpPr/>
          <p:nvPr/>
        </p:nvGrpSpPr>
        <p:grpSpPr>
          <a:xfrm>
            <a:off x="7054195" y="6879889"/>
            <a:ext cx="22008962" cy="13032054"/>
            <a:chOff x="0" y="0"/>
            <a:chExt cx="22008961" cy="13032052"/>
          </a:xfrm>
        </p:grpSpPr>
        <p:pic>
          <p:nvPicPr>
            <p:cNvPr id="994" name="struktura23.gif" descr="struktura23.gi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4" r="93"/>
            <a:stretch>
              <a:fillRect/>
            </a:stretch>
          </p:blipFill>
          <p:spPr>
            <a:xfrm>
              <a:off x="31095" y="14428"/>
              <a:ext cx="21927694" cy="1301762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95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68245" y="3787419"/>
              <a:ext cx="3373816" cy="2543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6" name="ssd.gif" descr="s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71100" y="3783094"/>
              <a:ext cx="3378202" cy="253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7" name="esd.gif" descr="esd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779424"/>
              <a:ext cx="3378201" cy="253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8" name="esd.gif" descr="esd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75" y="7174579"/>
              <a:ext cx="3378202" cy="253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9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475" y="10494829"/>
              <a:ext cx="3378202" cy="2533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0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462387" y="3785774"/>
              <a:ext cx="3378202" cy="253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1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879814" y="3783094"/>
              <a:ext cx="3378202" cy="253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2" name="td.gif" descr="td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382711" y="-1"/>
              <a:ext cx="3378202" cy="253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3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630760" y="3792124"/>
              <a:ext cx="3378202" cy="253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07" name="Csoportosítás"/>
          <p:cNvGrpSpPr/>
          <p:nvPr/>
        </p:nvGrpSpPr>
        <p:grpSpPr>
          <a:xfrm>
            <a:off x="21325715" y="708832"/>
            <a:ext cx="1779995" cy="4301051"/>
            <a:chOff x="0" y="0"/>
            <a:chExt cx="1779994" cy="4301049"/>
          </a:xfrm>
        </p:grpSpPr>
        <p:sp>
          <p:nvSpPr>
            <p:cNvPr id="1005" name="Négyszög"/>
            <p:cNvSpPr/>
            <p:nvPr/>
          </p:nvSpPr>
          <p:spPr>
            <a:xfrm>
              <a:off x="-1" y="-1"/>
              <a:ext cx="1779995" cy="2868023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6" name="Négyszög"/>
            <p:cNvSpPr/>
            <p:nvPr/>
          </p:nvSpPr>
          <p:spPr>
            <a:xfrm>
              <a:off x="-1" y="2876088"/>
              <a:ext cx="1779995" cy="1424962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10" name="Csoportosítás"/>
          <p:cNvGrpSpPr/>
          <p:nvPr/>
        </p:nvGrpSpPr>
        <p:grpSpPr>
          <a:xfrm>
            <a:off x="3525059" y="14450981"/>
            <a:ext cx="3282527" cy="1688502"/>
            <a:chOff x="0" y="0"/>
            <a:chExt cx="3282525" cy="1688501"/>
          </a:xfrm>
        </p:grpSpPr>
        <p:sp>
          <p:nvSpPr>
            <p:cNvPr id="1008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9" name="7,1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</p:grpSp>
      <p:grpSp>
        <p:nvGrpSpPr>
          <p:cNvPr id="1013" name="Csoportosítás"/>
          <p:cNvGrpSpPr/>
          <p:nvPr/>
        </p:nvGrpSpPr>
        <p:grpSpPr>
          <a:xfrm>
            <a:off x="19534250" y="17571659"/>
            <a:ext cx="3282527" cy="1688502"/>
            <a:chOff x="0" y="0"/>
            <a:chExt cx="3282525" cy="1688501"/>
          </a:xfrm>
        </p:grpSpPr>
        <p:sp>
          <p:nvSpPr>
            <p:cNvPr id="1011" name="Nyíl"/>
            <p:cNvSpPr/>
            <p:nvPr/>
          </p:nvSpPr>
          <p:spPr>
            <a:xfrm flipH="1"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152F3A">
                <a:alpha val="6037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2" name="3%"/>
            <p:cNvSpPr txBox="1"/>
            <p:nvPr/>
          </p:nvSpPr>
          <p:spPr>
            <a:xfrm>
              <a:off x="1365858" y="398375"/>
              <a:ext cx="113622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</p:grpSp>
      <p:grpSp>
        <p:nvGrpSpPr>
          <p:cNvPr id="1016" name="Csoportosítás"/>
          <p:cNvGrpSpPr/>
          <p:nvPr/>
        </p:nvGrpSpPr>
        <p:grpSpPr>
          <a:xfrm>
            <a:off x="14216632" y="696132"/>
            <a:ext cx="1779994" cy="4326452"/>
            <a:chOff x="0" y="0"/>
            <a:chExt cx="1779993" cy="4326450"/>
          </a:xfrm>
        </p:grpSpPr>
        <p:sp>
          <p:nvSpPr>
            <p:cNvPr id="1014" name="Négyszög"/>
            <p:cNvSpPr/>
            <p:nvPr/>
          </p:nvSpPr>
          <p:spPr>
            <a:xfrm>
              <a:off x="-1" y="-1"/>
              <a:ext cx="1779994" cy="2888668"/>
            </a:xfrm>
            <a:prstGeom prst="rect">
              <a:avLst/>
            </a:prstGeom>
            <a:solidFill>
              <a:srgbClr val="152F3A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5" name="Négyszög"/>
            <p:cNvSpPr/>
            <p:nvPr/>
          </p:nvSpPr>
          <p:spPr>
            <a:xfrm>
              <a:off x="-1" y="2891232"/>
              <a:ext cx="1779994" cy="1435219"/>
            </a:xfrm>
            <a:prstGeom prst="rect">
              <a:avLst/>
            </a:prstGeom>
            <a:solidFill>
              <a:srgbClr val="152F3A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017" name="blue.gif" descr="blue.gif"/>
          <p:cNvPicPr>
            <a:picLocks noChangeAspect="1"/>
          </p:cNvPicPr>
          <p:nvPr/>
        </p:nvPicPr>
        <p:blipFill>
          <a:blip r:embed="rId8">
            <a:alphaModFix amt="60140"/>
            <a:extLst/>
          </a:blip>
          <a:stretch>
            <a:fillRect/>
          </a:stretch>
        </p:blipFill>
        <p:spPr>
          <a:xfrm>
            <a:off x="18222514" y="10662984"/>
            <a:ext cx="3378202" cy="25336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0" name="Csoportosítás"/>
          <p:cNvGrpSpPr/>
          <p:nvPr/>
        </p:nvGrpSpPr>
        <p:grpSpPr>
          <a:xfrm>
            <a:off x="23968318" y="14450981"/>
            <a:ext cx="3282528" cy="1688502"/>
            <a:chOff x="0" y="0"/>
            <a:chExt cx="3282526" cy="1688501"/>
          </a:xfrm>
        </p:grpSpPr>
        <p:sp>
          <p:nvSpPr>
            <p:cNvPr id="1018" name="Nyíl"/>
            <p:cNvSpPr/>
            <p:nvPr/>
          </p:nvSpPr>
          <p:spPr>
            <a:xfrm flipH="1">
              <a:off x="0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152F3A">
                <a:alpha val="6037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9" name="5%"/>
            <p:cNvSpPr txBox="1"/>
            <p:nvPr/>
          </p:nvSpPr>
          <p:spPr>
            <a:xfrm>
              <a:off x="1440374" y="398375"/>
              <a:ext cx="113622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5%</a:t>
              </a:r>
            </a:p>
          </p:txBody>
        </p:sp>
      </p:grpSp>
      <p:grpSp>
        <p:nvGrpSpPr>
          <p:cNvPr id="1023" name="Csoportosítás"/>
          <p:cNvGrpSpPr/>
          <p:nvPr/>
        </p:nvGrpSpPr>
        <p:grpSpPr>
          <a:xfrm>
            <a:off x="3525059" y="17571659"/>
            <a:ext cx="3282527" cy="1688502"/>
            <a:chOff x="0" y="0"/>
            <a:chExt cx="3282525" cy="1688501"/>
          </a:xfrm>
        </p:grpSpPr>
        <p:sp>
          <p:nvSpPr>
            <p:cNvPr id="1021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2" name="7,1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</p:grpSp>
      <p:grpSp>
        <p:nvGrpSpPr>
          <p:cNvPr id="1026" name="Csoportosítás"/>
          <p:cNvGrpSpPr/>
          <p:nvPr/>
        </p:nvGrpSpPr>
        <p:grpSpPr>
          <a:xfrm>
            <a:off x="12306526" y="14450981"/>
            <a:ext cx="3282527" cy="1688502"/>
            <a:chOff x="0" y="0"/>
            <a:chExt cx="3282525" cy="1688501"/>
          </a:xfrm>
        </p:grpSpPr>
        <p:sp>
          <p:nvSpPr>
            <p:cNvPr id="1024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5" name="7,1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</p:grpSp>
      <p:grpSp>
        <p:nvGrpSpPr>
          <p:cNvPr id="1029" name="Csoportosítás"/>
          <p:cNvGrpSpPr/>
          <p:nvPr/>
        </p:nvGrpSpPr>
        <p:grpSpPr>
          <a:xfrm>
            <a:off x="12306526" y="17571659"/>
            <a:ext cx="3282527" cy="1688502"/>
            <a:chOff x="0" y="0"/>
            <a:chExt cx="3282525" cy="1688501"/>
          </a:xfrm>
        </p:grpSpPr>
        <p:sp>
          <p:nvSpPr>
            <p:cNvPr id="1027" name="Nyíl"/>
            <p:cNvSpPr/>
            <p:nvPr/>
          </p:nvSpPr>
          <p:spPr>
            <a:xfrm>
              <a:off x="-1" y="0"/>
              <a:ext cx="3282527" cy="1688502"/>
            </a:xfrm>
            <a:prstGeom prst="rightArrow">
              <a:avLst>
                <a:gd name="adj1" fmla="val 100000"/>
                <a:gd name="adj2" fmla="val 55550"/>
              </a:avLst>
            </a:prstGeom>
            <a:solidFill>
              <a:srgbClr val="21BF8C">
                <a:alpha val="798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8" name="4,1%"/>
            <p:cNvSpPr txBox="1"/>
            <p:nvPr/>
          </p:nvSpPr>
          <p:spPr>
            <a:xfrm>
              <a:off x="550832" y="398375"/>
              <a:ext cx="1665817" cy="89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5000" b="1">
                  <a:solidFill>
                    <a:srgbClr val="152F3A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4,1%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" grpId="1" animBg="1" advAuto="0"/>
      <p:bldP spid="1013" grpId="5" animBg="1" advAuto="0"/>
      <p:bldP spid="1016" grpId="3" animBg="1" advAuto="0"/>
      <p:bldP spid="1017" grpId="2" animBg="1" advAuto="0"/>
      <p:bldP spid="1020" grpId="4" animBg="1" advAuto="0"/>
      <p:bldP spid="1026" grpId="6" animBg="1" advAuto="0"/>
      <p:bldP spid="1029" grpId="7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8" name="Csoportosítás"/>
          <p:cNvGrpSpPr/>
          <p:nvPr/>
        </p:nvGrpSpPr>
        <p:grpSpPr>
          <a:xfrm>
            <a:off x="2286000" y="919158"/>
            <a:ext cx="27940000" cy="5766152"/>
            <a:chOff x="25400" y="16897"/>
            <a:chExt cx="27940000" cy="5766150"/>
          </a:xfrm>
        </p:grpSpPr>
        <p:graphicFrame>
          <p:nvGraphicFramePr>
            <p:cNvPr id="1031" name="Táblázat"/>
            <p:cNvGraphicFramePr/>
            <p:nvPr/>
          </p:nvGraphicFramePr>
          <p:xfrm>
            <a:off x="25400" y="25400"/>
            <a:ext cx="27940000" cy="5757649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10160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1032" name="Négyszög"/>
            <p:cNvSpPr/>
            <p:nvPr/>
          </p:nvSpPr>
          <p:spPr>
            <a:xfrm>
              <a:off x="32167" y="16897"/>
              <a:ext cx="27926467" cy="1452167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3" name="2"/>
            <p:cNvSpPr txBox="1"/>
            <p:nvPr/>
          </p:nvSpPr>
          <p:spPr>
            <a:xfrm>
              <a:off x="12618466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034" name="3"/>
            <p:cNvSpPr txBox="1"/>
            <p:nvPr/>
          </p:nvSpPr>
          <p:spPr>
            <a:xfrm>
              <a:off x="14386604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035" name="4"/>
            <p:cNvSpPr txBox="1"/>
            <p:nvPr/>
          </p:nvSpPr>
          <p:spPr>
            <a:xfrm>
              <a:off x="16154742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036" name="5"/>
            <p:cNvSpPr txBox="1"/>
            <p:nvPr/>
          </p:nvSpPr>
          <p:spPr>
            <a:xfrm>
              <a:off x="17922881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037" name="6"/>
            <p:cNvSpPr txBox="1"/>
            <p:nvPr/>
          </p:nvSpPr>
          <p:spPr>
            <a:xfrm>
              <a:off x="19691019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038" name="7"/>
            <p:cNvSpPr txBox="1"/>
            <p:nvPr/>
          </p:nvSpPr>
          <p:spPr>
            <a:xfrm>
              <a:off x="2145915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039" name="8"/>
            <p:cNvSpPr txBox="1"/>
            <p:nvPr/>
          </p:nvSpPr>
          <p:spPr>
            <a:xfrm>
              <a:off x="2322729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040" name="9"/>
            <p:cNvSpPr txBox="1"/>
            <p:nvPr/>
          </p:nvSpPr>
          <p:spPr>
            <a:xfrm>
              <a:off x="2499543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1041" name="10"/>
            <p:cNvSpPr txBox="1"/>
            <p:nvPr/>
          </p:nvSpPr>
          <p:spPr>
            <a:xfrm>
              <a:off x="26610907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1042" name="Négyszög"/>
            <p:cNvSpPr/>
            <p:nvPr/>
          </p:nvSpPr>
          <p:spPr>
            <a:xfrm>
              <a:off x="28054" y="2898770"/>
              <a:ext cx="27934693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3" name="-"/>
            <p:cNvSpPr txBox="1"/>
            <p:nvPr/>
          </p:nvSpPr>
          <p:spPr>
            <a:xfrm>
              <a:off x="10872273" y="3252233"/>
              <a:ext cx="365541" cy="780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1044" name="3%"/>
            <p:cNvSpPr txBox="1"/>
            <p:nvPr/>
          </p:nvSpPr>
          <p:spPr>
            <a:xfrm>
              <a:off x="12383516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  <p:sp>
          <p:nvSpPr>
            <p:cNvPr id="1045" name="4,8%"/>
            <p:cNvSpPr txBox="1"/>
            <p:nvPr/>
          </p:nvSpPr>
          <p:spPr>
            <a:xfrm>
              <a:off x="1398110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4,8%</a:t>
              </a:r>
            </a:p>
          </p:txBody>
        </p:sp>
        <p:sp>
          <p:nvSpPr>
            <p:cNvPr id="1046" name="5,8%"/>
            <p:cNvSpPr txBox="1"/>
            <p:nvPr/>
          </p:nvSpPr>
          <p:spPr>
            <a:xfrm>
              <a:off x="15761944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5,8%</a:t>
              </a:r>
            </a:p>
          </p:txBody>
        </p:sp>
        <p:sp>
          <p:nvSpPr>
            <p:cNvPr id="1047" name="6,5%"/>
            <p:cNvSpPr txBox="1"/>
            <p:nvPr/>
          </p:nvSpPr>
          <p:spPr>
            <a:xfrm>
              <a:off x="17517382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6,5%</a:t>
              </a:r>
            </a:p>
          </p:txBody>
        </p:sp>
        <p:sp>
          <p:nvSpPr>
            <p:cNvPr id="1048" name="7,1%"/>
            <p:cNvSpPr txBox="1"/>
            <p:nvPr/>
          </p:nvSpPr>
          <p:spPr>
            <a:xfrm>
              <a:off x="19298221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  <p:sp>
          <p:nvSpPr>
            <p:cNvPr id="1049" name="7,6%"/>
            <p:cNvSpPr txBox="1"/>
            <p:nvPr/>
          </p:nvSpPr>
          <p:spPr>
            <a:xfrm>
              <a:off x="21079060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7,6%</a:t>
              </a:r>
            </a:p>
          </p:txBody>
        </p:sp>
        <p:sp>
          <p:nvSpPr>
            <p:cNvPr id="1050" name="8%"/>
            <p:cNvSpPr txBox="1"/>
            <p:nvPr/>
          </p:nvSpPr>
          <p:spPr>
            <a:xfrm>
              <a:off x="23043147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8%</a:t>
              </a:r>
            </a:p>
          </p:txBody>
        </p:sp>
        <p:sp>
          <p:nvSpPr>
            <p:cNvPr id="1051" name="8,3%"/>
            <p:cNvSpPr txBox="1"/>
            <p:nvPr/>
          </p:nvSpPr>
          <p:spPr>
            <a:xfrm>
              <a:off x="2464073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8,3%</a:t>
              </a:r>
            </a:p>
          </p:txBody>
        </p:sp>
        <p:sp>
          <p:nvSpPr>
            <p:cNvPr id="1052" name="8,5%"/>
            <p:cNvSpPr txBox="1"/>
            <p:nvPr/>
          </p:nvSpPr>
          <p:spPr>
            <a:xfrm>
              <a:off x="2639617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8,5%</a:t>
              </a:r>
            </a:p>
          </p:txBody>
        </p:sp>
        <p:sp>
          <p:nvSpPr>
            <p:cNvPr id="1053" name="1"/>
            <p:cNvSpPr txBox="1"/>
            <p:nvPr/>
          </p:nvSpPr>
          <p:spPr>
            <a:xfrm>
              <a:off x="10850327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054" name="A felsővonal kvalifikációjához szükséges minimum DGSV (EUR)"/>
            <p:cNvSpPr txBox="1"/>
            <p:nvPr/>
          </p:nvSpPr>
          <p:spPr>
            <a:xfrm>
              <a:off x="170259" y="4552569"/>
              <a:ext cx="8096742" cy="93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Τα ελάχιστα DGSV (EUR)  που απαιτούνται για την</a:t>
              </a:r>
            </a:p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Επιβεβαίωση ως upline</a:t>
              </a:r>
            </a:p>
          </p:txBody>
        </p:sp>
        <p:sp>
          <p:nvSpPr>
            <p:cNvPr id="1055" name="Első szintű QSD DGSV-je"/>
            <p:cNvSpPr txBox="1"/>
            <p:nvPr/>
          </p:nvSpPr>
          <p:spPr>
            <a:xfrm>
              <a:off x="81225" y="1855137"/>
              <a:ext cx="4696232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  του 1</a:t>
              </a:r>
              <a:r>
                <a:rPr baseline="31999"/>
                <a:t>ου</a:t>
              </a:r>
              <a:r>
                <a:t> επιπέδου QSD</a:t>
              </a:r>
            </a:p>
          </p:txBody>
        </p:sp>
        <p:sp>
          <p:nvSpPr>
            <p:cNvPr id="1056" name="Minősült SD vonalak száma"/>
            <p:cNvSpPr txBox="1"/>
            <p:nvPr/>
          </p:nvSpPr>
          <p:spPr>
            <a:xfrm>
              <a:off x="121469" y="393390"/>
              <a:ext cx="3632768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Πλήθος γραμμών QSD</a:t>
              </a:r>
            </a:p>
          </p:txBody>
        </p:sp>
        <p:sp>
          <p:nvSpPr>
            <p:cNvPr id="1057" name="2. szintű és alacsonyabb QSD DGSV-je.…"/>
            <p:cNvSpPr txBox="1"/>
            <p:nvPr/>
          </p:nvSpPr>
          <p:spPr>
            <a:xfrm>
              <a:off x="88497" y="3102087"/>
              <a:ext cx="7666491" cy="939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 των QSD του 2ου επιπέδου και κάτω</a:t>
              </a:r>
            </a:p>
            <a:p>
              <a:pPr algn="l">
                <a:defRPr sz="26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(μέχρι τον επίπεδο του επόμενου ομίου επιτυχόντα)</a:t>
              </a:r>
            </a:p>
          </p:txBody>
        </p:sp>
      </p:grpSp>
      <p:sp>
        <p:nvSpPr>
          <p:cNvPr id="1059" name="Négyszög"/>
          <p:cNvSpPr/>
          <p:nvPr/>
        </p:nvSpPr>
        <p:spPr>
          <a:xfrm>
            <a:off x="2283235" y="5227430"/>
            <a:ext cx="27945529" cy="1446292"/>
          </a:xfrm>
          <a:prstGeom prst="rect">
            <a:avLst/>
          </a:prstGeom>
          <a:solidFill>
            <a:srgbClr val="1FBF8C">
              <a:alpha val="500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62" name="Csoportosítás"/>
          <p:cNvGrpSpPr/>
          <p:nvPr/>
        </p:nvGrpSpPr>
        <p:grpSpPr>
          <a:xfrm>
            <a:off x="-4169721" y="8161494"/>
            <a:ext cx="3121286" cy="1675535"/>
            <a:chOff x="0" y="0"/>
            <a:chExt cx="3121285" cy="1675533"/>
          </a:xfrm>
        </p:grpSpPr>
        <p:sp>
          <p:nvSpPr>
            <p:cNvPr id="1060" name="Négyszög"/>
            <p:cNvSpPr/>
            <p:nvPr/>
          </p:nvSpPr>
          <p:spPr>
            <a:xfrm rot="5400000" flipH="1">
              <a:off x="722875" y="-722877"/>
              <a:ext cx="1675534" cy="3121287"/>
            </a:xfrm>
            <a:prstGeom prst="rect">
              <a:avLst/>
            </a:pr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1" name="9000…"/>
            <p:cNvSpPr txBox="1"/>
            <p:nvPr/>
          </p:nvSpPr>
          <p:spPr>
            <a:xfrm>
              <a:off x="868924" y="230378"/>
              <a:ext cx="1383432" cy="121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9000</a:t>
              </a:r>
            </a:p>
            <a:p>
              <a:pPr>
                <a:defRPr sz="35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</a:t>
              </a:r>
            </a:p>
          </p:txBody>
        </p:sp>
      </p:grpSp>
      <p:grpSp>
        <p:nvGrpSpPr>
          <p:cNvPr id="1065" name="Csoportosítás"/>
          <p:cNvGrpSpPr/>
          <p:nvPr/>
        </p:nvGrpSpPr>
        <p:grpSpPr>
          <a:xfrm>
            <a:off x="-4564203" y="14352807"/>
            <a:ext cx="3121286" cy="1675535"/>
            <a:chOff x="0" y="0"/>
            <a:chExt cx="3121285" cy="1675534"/>
          </a:xfrm>
        </p:grpSpPr>
        <p:sp>
          <p:nvSpPr>
            <p:cNvPr id="1063" name="Csoportosítás"/>
            <p:cNvSpPr/>
            <p:nvPr/>
          </p:nvSpPr>
          <p:spPr>
            <a:xfrm rot="5400000">
              <a:off x="722875" y="-722876"/>
              <a:ext cx="1675534" cy="3121286"/>
            </a:xfrm>
            <a:prstGeom prst="rect">
              <a:avLst/>
            </a:pr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4" name="2000…"/>
            <p:cNvSpPr txBox="1"/>
            <p:nvPr/>
          </p:nvSpPr>
          <p:spPr>
            <a:xfrm>
              <a:off x="864058" y="225707"/>
              <a:ext cx="1383432" cy="121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2000</a:t>
              </a:r>
            </a:p>
            <a:p>
              <a:pPr>
                <a:defRPr sz="35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Csoportosítás"/>
          <p:cNvGrpSpPr/>
          <p:nvPr/>
        </p:nvGrpSpPr>
        <p:grpSpPr>
          <a:xfrm>
            <a:off x="2286000" y="919158"/>
            <a:ext cx="27940000" cy="5766152"/>
            <a:chOff x="25400" y="16897"/>
            <a:chExt cx="27940000" cy="5766150"/>
          </a:xfrm>
        </p:grpSpPr>
        <p:graphicFrame>
          <p:nvGraphicFramePr>
            <p:cNvPr id="1067" name="Táblázat"/>
            <p:cNvGraphicFramePr/>
            <p:nvPr/>
          </p:nvGraphicFramePr>
          <p:xfrm>
            <a:off x="25400" y="25400"/>
            <a:ext cx="27940000" cy="5757649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10160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177800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5%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1500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3700"/>
                          <a:t>2000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1068" name="Négyszög"/>
            <p:cNvSpPr/>
            <p:nvPr/>
          </p:nvSpPr>
          <p:spPr>
            <a:xfrm>
              <a:off x="32167" y="16897"/>
              <a:ext cx="27926467" cy="1452167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9" name="2"/>
            <p:cNvSpPr txBox="1"/>
            <p:nvPr/>
          </p:nvSpPr>
          <p:spPr>
            <a:xfrm>
              <a:off x="12618466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070" name="3"/>
            <p:cNvSpPr txBox="1"/>
            <p:nvPr/>
          </p:nvSpPr>
          <p:spPr>
            <a:xfrm>
              <a:off x="14386604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071" name="4"/>
            <p:cNvSpPr txBox="1"/>
            <p:nvPr/>
          </p:nvSpPr>
          <p:spPr>
            <a:xfrm>
              <a:off x="16154742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072" name="5"/>
            <p:cNvSpPr txBox="1"/>
            <p:nvPr/>
          </p:nvSpPr>
          <p:spPr>
            <a:xfrm>
              <a:off x="17922881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073" name="6"/>
            <p:cNvSpPr txBox="1"/>
            <p:nvPr/>
          </p:nvSpPr>
          <p:spPr>
            <a:xfrm>
              <a:off x="19691019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074" name="7"/>
            <p:cNvSpPr txBox="1"/>
            <p:nvPr/>
          </p:nvSpPr>
          <p:spPr>
            <a:xfrm>
              <a:off x="2145915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075" name="8"/>
            <p:cNvSpPr txBox="1"/>
            <p:nvPr/>
          </p:nvSpPr>
          <p:spPr>
            <a:xfrm>
              <a:off x="2322729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076" name="9"/>
            <p:cNvSpPr txBox="1"/>
            <p:nvPr/>
          </p:nvSpPr>
          <p:spPr>
            <a:xfrm>
              <a:off x="24995437" y="383612"/>
              <a:ext cx="409431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1077" name="10"/>
            <p:cNvSpPr txBox="1"/>
            <p:nvPr/>
          </p:nvSpPr>
          <p:spPr>
            <a:xfrm>
              <a:off x="26610907" y="383612"/>
              <a:ext cx="670696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1078" name="Négyszög"/>
            <p:cNvSpPr/>
            <p:nvPr/>
          </p:nvSpPr>
          <p:spPr>
            <a:xfrm>
              <a:off x="28054" y="2898770"/>
              <a:ext cx="27934693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9" name="-"/>
            <p:cNvSpPr txBox="1"/>
            <p:nvPr/>
          </p:nvSpPr>
          <p:spPr>
            <a:xfrm>
              <a:off x="10872273" y="3252233"/>
              <a:ext cx="365541" cy="780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1080" name="3%"/>
            <p:cNvSpPr txBox="1"/>
            <p:nvPr/>
          </p:nvSpPr>
          <p:spPr>
            <a:xfrm>
              <a:off x="12383516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3%</a:t>
              </a:r>
            </a:p>
          </p:txBody>
        </p:sp>
        <p:sp>
          <p:nvSpPr>
            <p:cNvPr id="1081" name="4,8%"/>
            <p:cNvSpPr txBox="1"/>
            <p:nvPr/>
          </p:nvSpPr>
          <p:spPr>
            <a:xfrm>
              <a:off x="1398110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4,8%</a:t>
              </a:r>
            </a:p>
          </p:txBody>
        </p:sp>
        <p:sp>
          <p:nvSpPr>
            <p:cNvPr id="1082" name="5,8%"/>
            <p:cNvSpPr txBox="1"/>
            <p:nvPr/>
          </p:nvSpPr>
          <p:spPr>
            <a:xfrm>
              <a:off x="15761944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5,8%</a:t>
              </a:r>
            </a:p>
          </p:txBody>
        </p:sp>
        <p:sp>
          <p:nvSpPr>
            <p:cNvPr id="1083" name="6,5%"/>
            <p:cNvSpPr txBox="1"/>
            <p:nvPr/>
          </p:nvSpPr>
          <p:spPr>
            <a:xfrm>
              <a:off x="17517382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6,5%</a:t>
              </a:r>
            </a:p>
          </p:txBody>
        </p:sp>
        <p:sp>
          <p:nvSpPr>
            <p:cNvPr id="1084" name="7,1%"/>
            <p:cNvSpPr txBox="1"/>
            <p:nvPr/>
          </p:nvSpPr>
          <p:spPr>
            <a:xfrm>
              <a:off x="19298221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7,1%</a:t>
              </a:r>
            </a:p>
          </p:txBody>
        </p:sp>
        <p:sp>
          <p:nvSpPr>
            <p:cNvPr id="1085" name="7,6%"/>
            <p:cNvSpPr txBox="1"/>
            <p:nvPr/>
          </p:nvSpPr>
          <p:spPr>
            <a:xfrm>
              <a:off x="21079060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7,6%</a:t>
              </a:r>
            </a:p>
          </p:txBody>
        </p:sp>
        <p:sp>
          <p:nvSpPr>
            <p:cNvPr id="1086" name="8%"/>
            <p:cNvSpPr txBox="1"/>
            <p:nvPr/>
          </p:nvSpPr>
          <p:spPr>
            <a:xfrm>
              <a:off x="23043147" y="3301789"/>
              <a:ext cx="879331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8%</a:t>
              </a:r>
            </a:p>
          </p:txBody>
        </p:sp>
        <p:sp>
          <p:nvSpPr>
            <p:cNvPr id="1087" name="8,3%"/>
            <p:cNvSpPr txBox="1"/>
            <p:nvPr/>
          </p:nvSpPr>
          <p:spPr>
            <a:xfrm>
              <a:off x="2464073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8,3%</a:t>
              </a:r>
            </a:p>
          </p:txBody>
        </p:sp>
        <p:sp>
          <p:nvSpPr>
            <p:cNvPr id="1088" name="8,5%"/>
            <p:cNvSpPr txBox="1"/>
            <p:nvPr/>
          </p:nvSpPr>
          <p:spPr>
            <a:xfrm>
              <a:off x="26396177" y="3301789"/>
              <a:ext cx="1271228" cy="681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8,5%</a:t>
              </a:r>
            </a:p>
          </p:txBody>
        </p:sp>
        <p:sp>
          <p:nvSpPr>
            <p:cNvPr id="1089" name="1"/>
            <p:cNvSpPr txBox="1"/>
            <p:nvPr/>
          </p:nvSpPr>
          <p:spPr>
            <a:xfrm>
              <a:off x="10850327" y="383612"/>
              <a:ext cx="409432" cy="693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090" name="A felsővonal kvalifikációjához szükséges minimum DGSV (EUR)"/>
            <p:cNvSpPr txBox="1"/>
            <p:nvPr/>
          </p:nvSpPr>
          <p:spPr>
            <a:xfrm>
              <a:off x="211186" y="4616069"/>
              <a:ext cx="8096741" cy="93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Τα ελάχιστα DGSV (EUR)  που απαιτούνται για την</a:t>
              </a:r>
            </a:p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Επιβεβαίωση ως upline</a:t>
              </a:r>
            </a:p>
          </p:txBody>
        </p:sp>
        <p:sp>
          <p:nvSpPr>
            <p:cNvPr id="1091" name="Első szintű QSD DGSV-je"/>
            <p:cNvSpPr txBox="1"/>
            <p:nvPr/>
          </p:nvSpPr>
          <p:spPr>
            <a:xfrm>
              <a:off x="122152" y="1918637"/>
              <a:ext cx="4696232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  του 1</a:t>
              </a:r>
              <a:r>
                <a:rPr baseline="31999"/>
                <a:t>ου</a:t>
              </a:r>
              <a:r>
                <a:t> επιπέδου QSD</a:t>
              </a:r>
            </a:p>
          </p:txBody>
        </p:sp>
        <p:sp>
          <p:nvSpPr>
            <p:cNvPr id="1092" name="Minősült SD vonalak száma"/>
            <p:cNvSpPr txBox="1"/>
            <p:nvPr/>
          </p:nvSpPr>
          <p:spPr>
            <a:xfrm>
              <a:off x="162396" y="456890"/>
              <a:ext cx="3632768" cy="532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Πλήθος γραμμών QSD</a:t>
              </a:r>
            </a:p>
          </p:txBody>
        </p:sp>
        <p:sp>
          <p:nvSpPr>
            <p:cNvPr id="1093" name="2. szintű és alacsonyabb QSD DGSV-je.…"/>
            <p:cNvSpPr txBox="1"/>
            <p:nvPr/>
          </p:nvSpPr>
          <p:spPr>
            <a:xfrm>
              <a:off x="129423" y="3165587"/>
              <a:ext cx="7666491" cy="939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6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 των QSD του 2ου επιπέδου και κάτω</a:t>
              </a:r>
            </a:p>
            <a:p>
              <a:pPr algn="l">
                <a:defRPr sz="26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(μέχρι τον επίπεδο του επόμενου ομίου επιτυχόντα)</a:t>
              </a:r>
            </a:p>
          </p:txBody>
        </p:sp>
      </p:grpSp>
      <p:grpSp>
        <p:nvGrpSpPr>
          <p:cNvPr id="1097" name="Csoportosítás"/>
          <p:cNvGrpSpPr/>
          <p:nvPr/>
        </p:nvGrpSpPr>
        <p:grpSpPr>
          <a:xfrm>
            <a:off x="17770250" y="931522"/>
            <a:ext cx="1779995" cy="4301051"/>
            <a:chOff x="0" y="0"/>
            <a:chExt cx="1779994" cy="4301049"/>
          </a:xfrm>
        </p:grpSpPr>
        <p:sp>
          <p:nvSpPr>
            <p:cNvPr id="1095" name="Négyszög"/>
            <p:cNvSpPr/>
            <p:nvPr/>
          </p:nvSpPr>
          <p:spPr>
            <a:xfrm>
              <a:off x="-1" y="-1"/>
              <a:ext cx="1779995" cy="2868023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6" name="Négyszög"/>
            <p:cNvSpPr/>
            <p:nvPr/>
          </p:nvSpPr>
          <p:spPr>
            <a:xfrm>
              <a:off x="-1" y="2876088"/>
              <a:ext cx="1779995" cy="1424962"/>
            </a:xfrm>
            <a:prstGeom prst="rect">
              <a:avLst/>
            </a:prstGeom>
            <a:solidFill>
              <a:srgbClr val="1FBF8C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98" name="Négyszög"/>
          <p:cNvSpPr/>
          <p:nvPr/>
        </p:nvSpPr>
        <p:spPr>
          <a:xfrm>
            <a:off x="2283235" y="5227430"/>
            <a:ext cx="27945529" cy="1446292"/>
          </a:xfrm>
          <a:prstGeom prst="rect">
            <a:avLst/>
          </a:prstGeom>
          <a:solidFill>
            <a:srgbClr val="1FBF8C">
              <a:alpha val="500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07" name="Csoportosítás"/>
          <p:cNvGrpSpPr/>
          <p:nvPr/>
        </p:nvGrpSpPr>
        <p:grpSpPr>
          <a:xfrm>
            <a:off x="8063410" y="8537664"/>
            <a:ext cx="21162096" cy="7810188"/>
            <a:chOff x="0" y="0"/>
            <a:chExt cx="21162095" cy="7810187"/>
          </a:xfrm>
        </p:grpSpPr>
        <p:pic>
          <p:nvPicPr>
            <p:cNvPr id="1099" name="struktura18.gif" descr="struktura18.g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74" y="8396"/>
              <a:ext cx="21145065" cy="7790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0" name="dd.gif" descr="dd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993547" y="-1"/>
              <a:ext cx="3225802" cy="2419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1" name="esd.gif" descr="esd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363848"/>
              <a:ext cx="3238501" cy="2428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2" name="esd.gif" descr="esd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16874" y="5351148"/>
              <a:ext cx="3238502" cy="2428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3" name="esd.gif" descr="esd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321514" y="5381310"/>
              <a:ext cx="3238502" cy="2428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4" name="esd.gif" descr="esd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936294" y="5373373"/>
              <a:ext cx="3225802" cy="2419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5" name="qsa.gif" descr="qsa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138292" y="5381310"/>
              <a:ext cx="3238502" cy="2428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6" name="qsa.gif" descr="qsa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770234" y="5381310"/>
              <a:ext cx="3238502" cy="2428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2" name="Csoportosítás"/>
          <p:cNvGrpSpPr/>
          <p:nvPr/>
        </p:nvGrpSpPr>
        <p:grpSpPr>
          <a:xfrm>
            <a:off x="22527370" y="11131190"/>
            <a:ext cx="3121287" cy="1862678"/>
            <a:chOff x="0" y="0"/>
            <a:chExt cx="3121286" cy="1862676"/>
          </a:xfrm>
        </p:grpSpPr>
        <p:grpSp>
          <p:nvGrpSpPr>
            <p:cNvPr id="1110" name="Csoportosítás"/>
            <p:cNvGrpSpPr/>
            <p:nvPr/>
          </p:nvGrpSpPr>
          <p:grpSpPr>
            <a:xfrm>
              <a:off x="-1" y="-1"/>
              <a:ext cx="3121287" cy="1862678"/>
              <a:chOff x="0" y="0"/>
              <a:chExt cx="3121286" cy="1862676"/>
            </a:xfrm>
          </p:grpSpPr>
          <p:sp>
            <p:nvSpPr>
              <p:cNvPr id="1108" name="Négyszög"/>
              <p:cNvSpPr/>
              <p:nvPr/>
            </p:nvSpPr>
            <p:spPr>
              <a:xfrm rot="5400000" flipH="1">
                <a:off x="722875" y="-722877"/>
                <a:ext cx="1675535" cy="3121287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09" name="Háromszög"/>
              <p:cNvSpPr/>
              <p:nvPr/>
            </p:nvSpPr>
            <p:spPr>
              <a:xfrm rot="2700000" flipH="1">
                <a:off x="1115999" y="808988"/>
                <a:ext cx="889285" cy="866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11" name="3000…"/>
            <p:cNvSpPr txBox="1"/>
            <p:nvPr/>
          </p:nvSpPr>
          <p:spPr>
            <a:xfrm>
              <a:off x="856704" y="241304"/>
              <a:ext cx="1407874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3000</a:t>
              </a:r>
            </a:p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grpSp>
        <p:nvGrpSpPr>
          <p:cNvPr id="1117" name="Csoportosítás"/>
          <p:cNvGrpSpPr/>
          <p:nvPr/>
        </p:nvGrpSpPr>
        <p:grpSpPr>
          <a:xfrm>
            <a:off x="8205855" y="11131190"/>
            <a:ext cx="3121287" cy="1862678"/>
            <a:chOff x="0" y="0"/>
            <a:chExt cx="3121286" cy="1862676"/>
          </a:xfrm>
        </p:grpSpPr>
        <p:grpSp>
          <p:nvGrpSpPr>
            <p:cNvPr id="1115" name="Csoportosítás"/>
            <p:cNvGrpSpPr/>
            <p:nvPr/>
          </p:nvGrpSpPr>
          <p:grpSpPr>
            <a:xfrm>
              <a:off x="-1" y="-1"/>
              <a:ext cx="3121287" cy="1862678"/>
              <a:chOff x="0" y="0"/>
              <a:chExt cx="3121286" cy="1862676"/>
            </a:xfrm>
          </p:grpSpPr>
          <p:sp>
            <p:nvSpPr>
              <p:cNvPr id="1113" name="Négyszög"/>
              <p:cNvSpPr/>
              <p:nvPr/>
            </p:nvSpPr>
            <p:spPr>
              <a:xfrm rot="5400000" flipH="1">
                <a:off x="722875" y="-722877"/>
                <a:ext cx="1675535" cy="3121287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4" name="Háromszög"/>
              <p:cNvSpPr/>
              <p:nvPr/>
            </p:nvSpPr>
            <p:spPr>
              <a:xfrm rot="2700000" flipH="1">
                <a:off x="1115999" y="808988"/>
                <a:ext cx="889285" cy="866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16" name="1000…"/>
            <p:cNvSpPr txBox="1"/>
            <p:nvPr/>
          </p:nvSpPr>
          <p:spPr>
            <a:xfrm>
              <a:off x="856704" y="241304"/>
              <a:ext cx="1407874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1000</a:t>
              </a:r>
            </a:p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grpSp>
        <p:nvGrpSpPr>
          <p:cNvPr id="1122" name="Csoportosítás"/>
          <p:cNvGrpSpPr/>
          <p:nvPr/>
        </p:nvGrpSpPr>
        <p:grpSpPr>
          <a:xfrm>
            <a:off x="11822730" y="11131190"/>
            <a:ext cx="3121287" cy="1862678"/>
            <a:chOff x="0" y="0"/>
            <a:chExt cx="3121286" cy="1862676"/>
          </a:xfrm>
        </p:grpSpPr>
        <p:grpSp>
          <p:nvGrpSpPr>
            <p:cNvPr id="1120" name="Csoportosítás"/>
            <p:cNvGrpSpPr/>
            <p:nvPr/>
          </p:nvGrpSpPr>
          <p:grpSpPr>
            <a:xfrm>
              <a:off x="-1" y="-1"/>
              <a:ext cx="3121287" cy="1862678"/>
              <a:chOff x="0" y="0"/>
              <a:chExt cx="3121286" cy="1862676"/>
            </a:xfrm>
          </p:grpSpPr>
          <p:sp>
            <p:nvSpPr>
              <p:cNvPr id="1118" name="Négyszög"/>
              <p:cNvSpPr/>
              <p:nvPr/>
            </p:nvSpPr>
            <p:spPr>
              <a:xfrm rot="5400000" flipH="1">
                <a:off x="722875" y="-722877"/>
                <a:ext cx="1675535" cy="3121287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9" name="Háromszög"/>
              <p:cNvSpPr/>
              <p:nvPr/>
            </p:nvSpPr>
            <p:spPr>
              <a:xfrm rot="2700000" flipH="1">
                <a:off x="1115999" y="808988"/>
                <a:ext cx="889285" cy="866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21" name="2000…"/>
            <p:cNvSpPr txBox="1"/>
            <p:nvPr/>
          </p:nvSpPr>
          <p:spPr>
            <a:xfrm>
              <a:off x="856704" y="241304"/>
              <a:ext cx="1407874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2000</a:t>
              </a:r>
            </a:p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grpSp>
        <p:nvGrpSpPr>
          <p:cNvPr id="1127" name="Csoportosítás"/>
          <p:cNvGrpSpPr/>
          <p:nvPr/>
        </p:nvGrpSpPr>
        <p:grpSpPr>
          <a:xfrm>
            <a:off x="26135799" y="11131190"/>
            <a:ext cx="3121286" cy="1862678"/>
            <a:chOff x="0" y="0"/>
            <a:chExt cx="3121285" cy="1862676"/>
          </a:xfrm>
        </p:grpSpPr>
        <p:grpSp>
          <p:nvGrpSpPr>
            <p:cNvPr id="1125" name="Csoportosítás"/>
            <p:cNvGrpSpPr/>
            <p:nvPr/>
          </p:nvGrpSpPr>
          <p:grpSpPr>
            <a:xfrm>
              <a:off x="-1" y="-1"/>
              <a:ext cx="3121286" cy="1862678"/>
              <a:chOff x="0" y="0"/>
              <a:chExt cx="3121285" cy="1862676"/>
            </a:xfrm>
          </p:grpSpPr>
          <p:sp>
            <p:nvSpPr>
              <p:cNvPr id="1123" name="Négyszög"/>
              <p:cNvSpPr/>
              <p:nvPr/>
            </p:nvSpPr>
            <p:spPr>
              <a:xfrm rot="5400000" flipH="1">
                <a:off x="722875" y="-722877"/>
                <a:ext cx="1675534" cy="3121286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24" name="Háromszög"/>
              <p:cNvSpPr/>
              <p:nvPr/>
            </p:nvSpPr>
            <p:spPr>
              <a:xfrm rot="2700000" flipH="1">
                <a:off x="1115998" y="808988"/>
                <a:ext cx="889285" cy="866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26" name="4000…"/>
            <p:cNvSpPr txBox="1"/>
            <p:nvPr/>
          </p:nvSpPr>
          <p:spPr>
            <a:xfrm>
              <a:off x="856704" y="241304"/>
              <a:ext cx="1407873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4000</a:t>
              </a:r>
            </a:p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grpSp>
        <p:nvGrpSpPr>
          <p:cNvPr id="1132" name="Csoportosítás"/>
          <p:cNvGrpSpPr/>
          <p:nvPr/>
        </p:nvGrpSpPr>
        <p:grpSpPr>
          <a:xfrm>
            <a:off x="18953646" y="16625320"/>
            <a:ext cx="3121285" cy="1862678"/>
            <a:chOff x="0" y="0"/>
            <a:chExt cx="3121284" cy="1862677"/>
          </a:xfrm>
        </p:grpSpPr>
        <p:grpSp>
          <p:nvGrpSpPr>
            <p:cNvPr id="1130" name="Csoportosítás"/>
            <p:cNvGrpSpPr/>
            <p:nvPr/>
          </p:nvGrpSpPr>
          <p:grpSpPr>
            <a:xfrm>
              <a:off x="-1" y="-1"/>
              <a:ext cx="3121286" cy="1862678"/>
              <a:chOff x="0" y="0"/>
              <a:chExt cx="3121284" cy="1862677"/>
            </a:xfrm>
          </p:grpSpPr>
          <p:sp>
            <p:nvSpPr>
              <p:cNvPr id="1128" name="Négyszög"/>
              <p:cNvSpPr/>
              <p:nvPr/>
            </p:nvSpPr>
            <p:spPr>
              <a:xfrm rot="5400000">
                <a:off x="722875" y="-535733"/>
                <a:ext cx="1675534" cy="3121285"/>
              </a:xfrm>
              <a:prstGeom prst="rect">
                <a:avLst/>
              </a:prstGeom>
              <a:solidFill>
                <a:srgbClr val="1FB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29" name="Háromszög"/>
              <p:cNvSpPr/>
              <p:nvPr/>
            </p:nvSpPr>
            <p:spPr>
              <a:xfrm rot="8100000">
                <a:off x="1115998" y="187568"/>
                <a:ext cx="889285" cy="866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1FB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31" name="500 EUR…"/>
            <p:cNvSpPr txBox="1"/>
            <p:nvPr/>
          </p:nvSpPr>
          <p:spPr>
            <a:xfrm>
              <a:off x="518138" y="419104"/>
              <a:ext cx="2075274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500 EUR</a:t>
              </a:r>
            </a:p>
            <a:p>
              <a:pPr>
                <a:defRPr sz="35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grpSp>
        <p:nvGrpSpPr>
          <p:cNvPr id="1137" name="Csoportosítás"/>
          <p:cNvGrpSpPr/>
          <p:nvPr/>
        </p:nvGrpSpPr>
        <p:grpSpPr>
          <a:xfrm>
            <a:off x="15289821" y="16625320"/>
            <a:ext cx="3121286" cy="1862678"/>
            <a:chOff x="0" y="-1"/>
            <a:chExt cx="3121285" cy="1862677"/>
          </a:xfrm>
        </p:grpSpPr>
        <p:grpSp>
          <p:nvGrpSpPr>
            <p:cNvPr id="1135" name="Csoportosítás"/>
            <p:cNvGrpSpPr/>
            <p:nvPr/>
          </p:nvGrpSpPr>
          <p:grpSpPr>
            <a:xfrm>
              <a:off x="0" y="-2"/>
              <a:ext cx="3121286" cy="1862679"/>
              <a:chOff x="0" y="-1"/>
              <a:chExt cx="3121285" cy="1862677"/>
            </a:xfrm>
          </p:grpSpPr>
          <p:sp>
            <p:nvSpPr>
              <p:cNvPr id="1133" name="Négyszög"/>
              <p:cNvSpPr/>
              <p:nvPr/>
            </p:nvSpPr>
            <p:spPr>
              <a:xfrm rot="5400000">
                <a:off x="722875" y="-535734"/>
                <a:ext cx="1675535" cy="3121286"/>
              </a:xfrm>
              <a:prstGeom prst="rect">
                <a:avLst/>
              </a:prstGeom>
              <a:solidFill>
                <a:srgbClr val="1FB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4" name="Háromszög"/>
              <p:cNvSpPr/>
              <p:nvPr/>
            </p:nvSpPr>
            <p:spPr>
              <a:xfrm rot="8100000">
                <a:off x="1115999" y="187568"/>
                <a:ext cx="889285" cy="866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1FB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36" name="500 EUR…"/>
            <p:cNvSpPr txBox="1"/>
            <p:nvPr/>
          </p:nvSpPr>
          <p:spPr>
            <a:xfrm>
              <a:off x="518139" y="419104"/>
              <a:ext cx="2075274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500 EUR</a:t>
              </a:r>
            </a:p>
            <a:p>
              <a:pPr>
                <a:defRPr sz="35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sp>
        <p:nvSpPr>
          <p:cNvPr id="1138" name="Vonal"/>
          <p:cNvSpPr/>
          <p:nvPr/>
        </p:nvSpPr>
        <p:spPr>
          <a:xfrm flipV="1">
            <a:off x="18660245" y="6667487"/>
            <a:ext cx="2" cy="1862675"/>
          </a:xfrm>
          <a:prstGeom prst="line">
            <a:avLst/>
          </a:prstGeom>
          <a:ln w="127000" cap="rnd">
            <a:solidFill>
              <a:srgbClr val="AD9766"/>
            </a:solidFill>
            <a:custDash>
              <a:ds d="100000" sp="200000"/>
            </a:custDash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43" name="Csoportosítás"/>
          <p:cNvGrpSpPr/>
          <p:nvPr/>
        </p:nvGrpSpPr>
        <p:grpSpPr>
          <a:xfrm>
            <a:off x="2834059" y="11097761"/>
            <a:ext cx="5335431" cy="1675535"/>
            <a:chOff x="0" y="0"/>
            <a:chExt cx="5335429" cy="1675533"/>
          </a:xfrm>
        </p:grpSpPr>
        <p:sp>
          <p:nvSpPr>
            <p:cNvPr id="1139" name="Vonal"/>
            <p:cNvSpPr/>
            <p:nvPr/>
          </p:nvSpPr>
          <p:spPr>
            <a:xfrm flipH="1" flipV="1">
              <a:off x="1896470" y="837765"/>
              <a:ext cx="3438960" cy="2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42" name="Csoportosítás"/>
            <p:cNvGrpSpPr/>
            <p:nvPr/>
          </p:nvGrpSpPr>
          <p:grpSpPr>
            <a:xfrm>
              <a:off x="-1" y="-1"/>
              <a:ext cx="3121285" cy="1675535"/>
              <a:chOff x="0" y="0"/>
              <a:chExt cx="3121284" cy="1675533"/>
            </a:xfrm>
          </p:grpSpPr>
          <p:sp>
            <p:nvSpPr>
              <p:cNvPr id="1140" name="Négyszög"/>
              <p:cNvSpPr/>
              <p:nvPr/>
            </p:nvSpPr>
            <p:spPr>
              <a:xfrm rot="5400000" flipH="1">
                <a:off x="722875" y="-722876"/>
                <a:ext cx="1675534" cy="3121285"/>
              </a:xfrm>
              <a:prstGeom prst="rect">
                <a:avLst/>
              </a:prstGeom>
              <a:solidFill>
                <a:srgbClr val="9FC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1" name="10.000…"/>
              <p:cNvSpPr txBox="1"/>
              <p:nvPr/>
            </p:nvSpPr>
            <p:spPr>
              <a:xfrm>
                <a:off x="745037" y="236632"/>
                <a:ext cx="1631209" cy="1202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>
                  <a:defRPr sz="35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10.000</a:t>
                </a:r>
              </a:p>
              <a:p>
                <a:pPr>
                  <a:defRPr sz="35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DGSV</a:t>
                </a:r>
              </a:p>
            </p:txBody>
          </p:sp>
        </p:grpSp>
      </p:grpSp>
      <p:grpSp>
        <p:nvGrpSpPr>
          <p:cNvPr id="1148" name="Csoportosítás"/>
          <p:cNvGrpSpPr/>
          <p:nvPr/>
        </p:nvGrpSpPr>
        <p:grpSpPr>
          <a:xfrm>
            <a:off x="2645767" y="16718892"/>
            <a:ext cx="12596127" cy="1675536"/>
            <a:chOff x="0" y="-1"/>
            <a:chExt cx="12596125" cy="1675535"/>
          </a:xfrm>
        </p:grpSpPr>
        <p:grpSp>
          <p:nvGrpSpPr>
            <p:cNvPr id="1146" name="Csoportosítás"/>
            <p:cNvGrpSpPr/>
            <p:nvPr/>
          </p:nvGrpSpPr>
          <p:grpSpPr>
            <a:xfrm>
              <a:off x="-1" y="-2"/>
              <a:ext cx="3121285" cy="1675536"/>
              <a:chOff x="0" y="0"/>
              <a:chExt cx="3121284" cy="1675535"/>
            </a:xfrm>
          </p:grpSpPr>
          <p:sp>
            <p:nvSpPr>
              <p:cNvPr id="1144" name="Csoportosítás"/>
              <p:cNvSpPr/>
              <p:nvPr/>
            </p:nvSpPr>
            <p:spPr>
              <a:xfrm rot="5400000">
                <a:off x="722874" y="-722876"/>
                <a:ext cx="1675536" cy="3121286"/>
              </a:xfrm>
              <a:prstGeom prst="rect">
                <a:avLst/>
              </a:prstGeom>
              <a:solidFill>
                <a:srgbClr val="1FBF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5" name="1000…"/>
              <p:cNvSpPr txBox="1"/>
              <p:nvPr/>
            </p:nvSpPr>
            <p:spPr>
              <a:xfrm>
                <a:off x="851839" y="231962"/>
                <a:ext cx="1407873" cy="1202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>
                  <a:defRPr sz="3500"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1000</a:t>
                </a:r>
              </a:p>
              <a:p>
                <a:pPr>
                  <a:defRPr sz="3500">
                    <a:solidFill>
                      <a:srgbClr val="FFFFFF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DGSV</a:t>
                </a:r>
              </a:p>
            </p:txBody>
          </p:sp>
        </p:grpSp>
        <p:sp>
          <p:nvSpPr>
            <p:cNvPr id="1147" name="Vonal"/>
            <p:cNvSpPr/>
            <p:nvPr/>
          </p:nvSpPr>
          <p:spPr>
            <a:xfrm flipH="1" flipV="1">
              <a:off x="3065946" y="976279"/>
              <a:ext cx="9530180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51" name="Csoportosítás"/>
          <p:cNvGrpSpPr/>
          <p:nvPr/>
        </p:nvGrpSpPr>
        <p:grpSpPr>
          <a:xfrm>
            <a:off x="2801861" y="11097761"/>
            <a:ext cx="3121285" cy="1675534"/>
            <a:chOff x="0" y="0"/>
            <a:chExt cx="3121283" cy="1675532"/>
          </a:xfrm>
        </p:grpSpPr>
        <p:sp>
          <p:nvSpPr>
            <p:cNvPr id="1149" name="Négyszög"/>
            <p:cNvSpPr/>
            <p:nvPr/>
          </p:nvSpPr>
          <p:spPr>
            <a:xfrm rot="5400000" flipH="1">
              <a:off x="722875" y="-722876"/>
              <a:ext cx="1675533" cy="3121284"/>
            </a:xfrm>
            <a:prstGeom prst="rect">
              <a:avLst/>
            </a:pr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0" name="-1000…"/>
            <p:cNvSpPr txBox="1"/>
            <p:nvPr/>
          </p:nvSpPr>
          <p:spPr>
            <a:xfrm>
              <a:off x="856379" y="236632"/>
              <a:ext cx="1408524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-1000</a:t>
              </a:r>
            </a:p>
            <a:p>
              <a:pPr>
                <a:defRPr sz="35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grpSp>
        <p:nvGrpSpPr>
          <p:cNvPr id="1154" name="Csoportosítás"/>
          <p:cNvGrpSpPr/>
          <p:nvPr/>
        </p:nvGrpSpPr>
        <p:grpSpPr>
          <a:xfrm>
            <a:off x="2674861" y="16718892"/>
            <a:ext cx="3121285" cy="1675535"/>
            <a:chOff x="0" y="0"/>
            <a:chExt cx="3121283" cy="1675534"/>
          </a:xfrm>
        </p:grpSpPr>
        <p:sp>
          <p:nvSpPr>
            <p:cNvPr id="1152" name="Csoportosítás"/>
            <p:cNvSpPr/>
            <p:nvPr/>
          </p:nvSpPr>
          <p:spPr>
            <a:xfrm rot="5400000">
              <a:off x="722874" y="-722876"/>
              <a:ext cx="1675535" cy="3121285"/>
            </a:xfrm>
            <a:prstGeom prst="rect">
              <a:avLst/>
            </a:pr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3" name="+1000…"/>
            <p:cNvSpPr txBox="1"/>
            <p:nvPr/>
          </p:nvSpPr>
          <p:spPr>
            <a:xfrm>
              <a:off x="795734" y="231961"/>
              <a:ext cx="1520083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+1000</a:t>
              </a:r>
            </a:p>
            <a:p>
              <a:pPr>
                <a:defRPr sz="3500">
                  <a:solidFill>
                    <a:srgbClr val="FFFFFF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pPr>
              <a:r>
                <a:t>DGSV</a:t>
              </a:r>
            </a:p>
          </p:txBody>
        </p:sp>
      </p:grpSp>
      <p:grpSp>
        <p:nvGrpSpPr>
          <p:cNvPr id="1157" name="Csoportosítás"/>
          <p:cNvGrpSpPr/>
          <p:nvPr/>
        </p:nvGrpSpPr>
        <p:grpSpPr>
          <a:xfrm>
            <a:off x="-4169721" y="8161494"/>
            <a:ext cx="3121286" cy="1675535"/>
            <a:chOff x="0" y="0"/>
            <a:chExt cx="3121285" cy="1675533"/>
          </a:xfrm>
        </p:grpSpPr>
        <p:sp>
          <p:nvSpPr>
            <p:cNvPr id="1155" name="Négyszög"/>
            <p:cNvSpPr/>
            <p:nvPr/>
          </p:nvSpPr>
          <p:spPr>
            <a:xfrm rot="5400000" flipH="1">
              <a:off x="722875" y="-722877"/>
              <a:ext cx="1675534" cy="3121287"/>
            </a:xfrm>
            <a:prstGeom prst="rect">
              <a:avLst/>
            </a:prstGeom>
            <a:solidFill>
              <a:srgbClr val="9FC8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6" name="9000…"/>
            <p:cNvSpPr txBox="1"/>
            <p:nvPr/>
          </p:nvSpPr>
          <p:spPr>
            <a:xfrm>
              <a:off x="868924" y="230378"/>
              <a:ext cx="1383432" cy="121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9000</a:t>
              </a:r>
            </a:p>
            <a:p>
              <a:pPr>
                <a:defRPr sz="3500"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</a:t>
              </a:r>
            </a:p>
          </p:txBody>
        </p:sp>
      </p:grpSp>
      <p:grpSp>
        <p:nvGrpSpPr>
          <p:cNvPr id="1160" name="Csoportosítás"/>
          <p:cNvGrpSpPr/>
          <p:nvPr/>
        </p:nvGrpSpPr>
        <p:grpSpPr>
          <a:xfrm>
            <a:off x="-4564203" y="14352807"/>
            <a:ext cx="3121286" cy="1675535"/>
            <a:chOff x="0" y="0"/>
            <a:chExt cx="3121285" cy="1675534"/>
          </a:xfrm>
        </p:grpSpPr>
        <p:sp>
          <p:nvSpPr>
            <p:cNvPr id="1158" name="Csoportosítás"/>
            <p:cNvSpPr/>
            <p:nvPr/>
          </p:nvSpPr>
          <p:spPr>
            <a:xfrm rot="5400000">
              <a:off x="722875" y="-722876"/>
              <a:ext cx="1675534" cy="3121286"/>
            </a:xfrm>
            <a:prstGeom prst="rect">
              <a:avLst/>
            </a:prstGeom>
            <a:solidFill>
              <a:srgbClr val="1FBF8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9" name="2000…"/>
            <p:cNvSpPr txBox="1"/>
            <p:nvPr/>
          </p:nvSpPr>
          <p:spPr>
            <a:xfrm>
              <a:off x="864058" y="225707"/>
              <a:ext cx="1383432" cy="121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2000</a:t>
              </a:r>
            </a:p>
            <a:p>
              <a:pPr>
                <a:defRPr sz="35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</a:t>
              </a:r>
            </a:p>
          </p:txBody>
        </p:sp>
      </p:grpSp>
      <p:grpSp>
        <p:nvGrpSpPr>
          <p:cNvPr id="1163" name="Csoportosítás"/>
          <p:cNvGrpSpPr/>
          <p:nvPr/>
        </p:nvGrpSpPr>
        <p:grpSpPr>
          <a:xfrm>
            <a:off x="17770250" y="5220113"/>
            <a:ext cx="1779995" cy="1460927"/>
            <a:chOff x="0" y="0"/>
            <a:chExt cx="1779994" cy="1460925"/>
          </a:xfrm>
        </p:grpSpPr>
        <p:sp>
          <p:nvSpPr>
            <p:cNvPr id="1161" name="Négyszög"/>
            <p:cNvSpPr/>
            <p:nvPr/>
          </p:nvSpPr>
          <p:spPr>
            <a:xfrm>
              <a:off x="-1" y="0"/>
              <a:ext cx="1779995" cy="975426"/>
            </a:xfrm>
            <a:prstGeom prst="rect">
              <a:avLst/>
            </a:prstGeom>
            <a:solidFill>
              <a:srgbClr val="152F3A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2" name="Négyszög"/>
            <p:cNvSpPr/>
            <p:nvPr/>
          </p:nvSpPr>
          <p:spPr>
            <a:xfrm>
              <a:off x="-1" y="976291"/>
              <a:ext cx="1779995" cy="484635"/>
            </a:xfrm>
            <a:prstGeom prst="rect">
              <a:avLst/>
            </a:prstGeom>
            <a:solidFill>
              <a:srgbClr val="152F3A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4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4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4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4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4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" grpId="7" animBg="1" advAuto="0"/>
      <p:bldP spid="1117" grpId="5" animBg="1" advAuto="0"/>
      <p:bldP spid="1122" grpId="6" animBg="1" advAuto="0"/>
      <p:bldP spid="1127" grpId="8" animBg="1" advAuto="0"/>
      <p:bldP spid="1132" grpId="3" animBg="1" advAuto="0"/>
      <p:bldP spid="1137" grpId="2" animBg="1" advAuto="0"/>
      <p:bldP spid="1143" grpId="9" animBg="1" advAuto="0"/>
      <p:bldP spid="1148" grpId="4" animBg="1" advAuto="0"/>
      <p:bldP spid="1151" grpId="10" animBg="1" advAuto="0"/>
      <p:bldP spid="1154" grpId="11" animBg="1" advAuto="0"/>
      <p:bldP spid="1163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Csoportosítás"/>
          <p:cNvGrpSpPr/>
          <p:nvPr/>
        </p:nvGrpSpPr>
        <p:grpSpPr>
          <a:xfrm>
            <a:off x="4288297" y="14282990"/>
            <a:ext cx="23940759" cy="2483759"/>
            <a:chOff x="0" y="0"/>
            <a:chExt cx="23940758" cy="2483757"/>
          </a:xfrm>
        </p:grpSpPr>
        <p:pic>
          <p:nvPicPr>
            <p:cNvPr id="1165" name="struktura25.gif" descr="struktura25.g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329" y="-1"/>
              <a:ext cx="23914101" cy="24599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166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7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45296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8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58746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9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292139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0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42419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1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148951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2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538507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3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938035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4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327592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5" name="qsd1.gif" descr="qsd1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737090" y="698886"/>
              <a:ext cx="2203669" cy="1784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1" name="Csoportosítás"/>
          <p:cNvGrpSpPr/>
          <p:nvPr/>
        </p:nvGrpSpPr>
        <p:grpSpPr>
          <a:xfrm>
            <a:off x="7969539" y="2314693"/>
            <a:ext cx="12066287" cy="5767448"/>
            <a:chOff x="17444" y="15601"/>
            <a:chExt cx="12066285" cy="5767446"/>
          </a:xfrm>
        </p:grpSpPr>
        <p:grpSp>
          <p:nvGrpSpPr>
            <p:cNvPr id="1218" name="Csoportosítás"/>
            <p:cNvGrpSpPr/>
            <p:nvPr/>
          </p:nvGrpSpPr>
          <p:grpSpPr>
            <a:xfrm>
              <a:off x="17444" y="25400"/>
              <a:ext cx="12066286" cy="5757649"/>
              <a:chOff x="17444" y="25400"/>
              <a:chExt cx="12066285" cy="5757648"/>
            </a:xfrm>
          </p:grpSpPr>
          <p:graphicFrame>
            <p:nvGraphicFramePr>
              <p:cNvPr id="1177" name="Táblázat"/>
              <p:cNvGraphicFramePr/>
              <p:nvPr/>
            </p:nvGraphicFramePr>
            <p:xfrm>
              <a:off x="25400" y="25400"/>
              <a:ext cx="12058330" cy="5757649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12058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205833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1439412"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606060"/>
                          </a:solidFill>
                          <a:miter lim="400000"/>
                        </a:lnL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R w="12700">
                          <a:solidFill>
                            <a:srgbClr val="606060"/>
                          </a:solidFill>
                          <a:miter lim="400000"/>
                        </a:lnR>
                        <a:lnT w="12700">
                          <a:solidFill>
                            <a:srgbClr val="606060"/>
                          </a:solidFill>
                          <a:miter lim="400000"/>
                        </a:lnT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39412"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606060"/>
                          </a:solidFill>
                          <a:miter lim="400000"/>
                        </a:lnL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R w="12700">
                          <a:solidFill>
                            <a:srgbClr val="606060"/>
                          </a:solidFill>
                          <a:miter lim="400000"/>
                        </a:ln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39412"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606060"/>
                          </a:solidFill>
                          <a:miter lim="400000"/>
                        </a:lnL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R w="12700">
                          <a:solidFill>
                            <a:srgbClr val="606060"/>
                          </a:solidFill>
                          <a:miter lim="400000"/>
                        </a:ln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439412"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606060"/>
                          </a:solidFill>
                          <a:miter lim="400000"/>
                        </a:lnL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defTabSz="914400">
                            <a:defRPr sz="3700"/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R w="12700">
                          <a:solidFill>
                            <a:srgbClr val="606060"/>
                          </a:solidFill>
                          <a:miter lim="400000"/>
                        </a:lnR>
                        <a:lnB w="12700">
                          <a:solidFill>
                            <a:srgbClr val="606060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  <p:sp>
            <p:nvSpPr>
              <p:cNvPr id="1178" name="11"/>
              <p:cNvSpPr txBox="1"/>
              <p:nvPr/>
            </p:nvSpPr>
            <p:spPr>
              <a:xfrm>
                <a:off x="308952" y="434479"/>
                <a:ext cx="636193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11</a:t>
                </a:r>
              </a:p>
            </p:txBody>
          </p:sp>
          <p:sp>
            <p:nvSpPr>
              <p:cNvPr id="1179" name="12"/>
              <p:cNvSpPr txBox="1"/>
              <p:nvPr/>
            </p:nvSpPr>
            <p:spPr>
              <a:xfrm>
                <a:off x="1491656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12</a:t>
                </a:r>
              </a:p>
            </p:txBody>
          </p:sp>
          <p:sp>
            <p:nvSpPr>
              <p:cNvPr id="1180" name="13"/>
              <p:cNvSpPr txBox="1"/>
              <p:nvPr/>
            </p:nvSpPr>
            <p:spPr>
              <a:xfrm>
                <a:off x="2708943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13</a:t>
                </a:r>
              </a:p>
            </p:txBody>
          </p:sp>
          <p:sp>
            <p:nvSpPr>
              <p:cNvPr id="1181" name="14"/>
              <p:cNvSpPr txBox="1"/>
              <p:nvPr/>
            </p:nvSpPr>
            <p:spPr>
              <a:xfrm>
                <a:off x="3905162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14</a:t>
                </a:r>
              </a:p>
            </p:txBody>
          </p:sp>
          <p:sp>
            <p:nvSpPr>
              <p:cNvPr id="1182" name="15"/>
              <p:cNvSpPr txBox="1"/>
              <p:nvPr/>
            </p:nvSpPr>
            <p:spPr>
              <a:xfrm>
                <a:off x="5119114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15</a:t>
                </a:r>
              </a:p>
            </p:txBody>
          </p:sp>
          <p:sp>
            <p:nvSpPr>
              <p:cNvPr id="1183" name="16"/>
              <p:cNvSpPr txBox="1"/>
              <p:nvPr/>
            </p:nvSpPr>
            <p:spPr>
              <a:xfrm>
                <a:off x="6340263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16</a:t>
                </a:r>
              </a:p>
            </p:txBody>
          </p:sp>
          <p:sp>
            <p:nvSpPr>
              <p:cNvPr id="1184" name="17"/>
              <p:cNvSpPr txBox="1"/>
              <p:nvPr/>
            </p:nvSpPr>
            <p:spPr>
              <a:xfrm>
                <a:off x="7546607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17</a:t>
                </a:r>
              </a:p>
            </p:txBody>
          </p:sp>
          <p:sp>
            <p:nvSpPr>
              <p:cNvPr id="1185" name="18"/>
              <p:cNvSpPr txBox="1"/>
              <p:nvPr/>
            </p:nvSpPr>
            <p:spPr>
              <a:xfrm>
                <a:off x="8739782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18</a:t>
                </a:r>
              </a:p>
            </p:txBody>
          </p:sp>
          <p:sp>
            <p:nvSpPr>
              <p:cNvPr id="1186" name="19"/>
              <p:cNvSpPr txBox="1"/>
              <p:nvPr/>
            </p:nvSpPr>
            <p:spPr>
              <a:xfrm>
                <a:off x="9955748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19</a:t>
                </a:r>
              </a:p>
            </p:txBody>
          </p:sp>
          <p:sp>
            <p:nvSpPr>
              <p:cNvPr id="1187" name="20"/>
              <p:cNvSpPr txBox="1"/>
              <p:nvPr/>
            </p:nvSpPr>
            <p:spPr>
              <a:xfrm>
                <a:off x="11123028" y="434479"/>
                <a:ext cx="67083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lvl1pPr>
              </a:lstStyle>
              <a:p>
                <a:r>
                  <a:t>20</a:t>
                </a:r>
              </a:p>
            </p:txBody>
          </p:sp>
          <p:sp>
            <p:nvSpPr>
              <p:cNvPr id="1188" name="8,7%"/>
              <p:cNvSpPr txBox="1"/>
              <p:nvPr/>
            </p:nvSpPr>
            <p:spPr>
              <a:xfrm>
                <a:off x="17444" y="3285454"/>
                <a:ext cx="121920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8,7%</a:t>
                </a:r>
              </a:p>
            </p:txBody>
          </p:sp>
          <p:sp>
            <p:nvSpPr>
              <p:cNvPr id="1189" name="8,9%"/>
              <p:cNvSpPr txBox="1"/>
              <p:nvPr/>
            </p:nvSpPr>
            <p:spPr>
              <a:xfrm>
                <a:off x="1213142" y="3285454"/>
                <a:ext cx="1219208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8,9%</a:t>
                </a:r>
              </a:p>
            </p:txBody>
          </p:sp>
          <p:sp>
            <p:nvSpPr>
              <p:cNvPr id="1190" name="9,1%"/>
              <p:cNvSpPr txBox="1"/>
              <p:nvPr/>
            </p:nvSpPr>
            <p:spPr>
              <a:xfrm>
                <a:off x="2422058" y="3285454"/>
                <a:ext cx="121920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9,1%</a:t>
                </a:r>
              </a:p>
            </p:txBody>
          </p:sp>
          <p:sp>
            <p:nvSpPr>
              <p:cNvPr id="1191" name="9,3%"/>
              <p:cNvSpPr txBox="1"/>
              <p:nvPr/>
            </p:nvSpPr>
            <p:spPr>
              <a:xfrm>
                <a:off x="3630977" y="3285454"/>
                <a:ext cx="121920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9,3%</a:t>
                </a:r>
              </a:p>
            </p:txBody>
          </p:sp>
          <p:sp>
            <p:nvSpPr>
              <p:cNvPr id="1192" name="9,5%"/>
              <p:cNvSpPr txBox="1"/>
              <p:nvPr/>
            </p:nvSpPr>
            <p:spPr>
              <a:xfrm>
                <a:off x="4845658" y="3285454"/>
                <a:ext cx="121920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9,5%</a:t>
                </a:r>
              </a:p>
            </p:txBody>
          </p:sp>
          <p:sp>
            <p:nvSpPr>
              <p:cNvPr id="1193" name="9,6%"/>
              <p:cNvSpPr txBox="1"/>
              <p:nvPr/>
            </p:nvSpPr>
            <p:spPr>
              <a:xfrm>
                <a:off x="6038697" y="3285454"/>
                <a:ext cx="1219208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9,6%</a:t>
                </a:r>
              </a:p>
            </p:txBody>
          </p:sp>
          <p:sp>
            <p:nvSpPr>
              <p:cNvPr id="1194" name="9,7%"/>
              <p:cNvSpPr txBox="1"/>
              <p:nvPr/>
            </p:nvSpPr>
            <p:spPr>
              <a:xfrm>
                <a:off x="7247023" y="3285454"/>
                <a:ext cx="121920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9,7%</a:t>
                </a:r>
              </a:p>
            </p:txBody>
          </p:sp>
          <p:sp>
            <p:nvSpPr>
              <p:cNvPr id="1195" name="9,8%"/>
              <p:cNvSpPr txBox="1"/>
              <p:nvPr/>
            </p:nvSpPr>
            <p:spPr>
              <a:xfrm>
                <a:off x="8452760" y="3285454"/>
                <a:ext cx="121920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9,8%</a:t>
                </a:r>
              </a:p>
            </p:txBody>
          </p:sp>
          <p:sp>
            <p:nvSpPr>
              <p:cNvPr id="1196" name="9,9%"/>
              <p:cNvSpPr txBox="1"/>
              <p:nvPr/>
            </p:nvSpPr>
            <p:spPr>
              <a:xfrm>
                <a:off x="9664435" y="3285454"/>
                <a:ext cx="121920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9,9%</a:t>
                </a:r>
              </a:p>
            </p:txBody>
          </p:sp>
          <p:sp>
            <p:nvSpPr>
              <p:cNvPr id="1197" name="10%"/>
              <p:cNvSpPr txBox="1"/>
              <p:nvPr/>
            </p:nvSpPr>
            <p:spPr>
              <a:xfrm>
                <a:off x="10927992" y="3285454"/>
                <a:ext cx="1088656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10%</a:t>
                </a:r>
              </a:p>
            </p:txBody>
          </p:sp>
          <p:sp>
            <p:nvSpPr>
              <p:cNvPr id="1198" name="5%"/>
              <p:cNvSpPr txBox="1"/>
              <p:nvPr/>
            </p:nvSpPr>
            <p:spPr>
              <a:xfrm>
                <a:off x="200168" y="1838478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199" name="5%"/>
              <p:cNvSpPr txBox="1"/>
              <p:nvPr/>
            </p:nvSpPr>
            <p:spPr>
              <a:xfrm>
                <a:off x="1409086" y="1859966"/>
                <a:ext cx="827320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0" name="5%"/>
              <p:cNvSpPr txBox="1"/>
              <p:nvPr/>
            </p:nvSpPr>
            <p:spPr>
              <a:xfrm>
                <a:off x="2605303" y="1859966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1" name="5%"/>
              <p:cNvSpPr txBox="1"/>
              <p:nvPr/>
            </p:nvSpPr>
            <p:spPr>
              <a:xfrm>
                <a:off x="3826922" y="1838478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2" name="5%"/>
              <p:cNvSpPr txBox="1"/>
              <p:nvPr/>
            </p:nvSpPr>
            <p:spPr>
              <a:xfrm>
                <a:off x="5023139" y="1859966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3" name="5%"/>
              <p:cNvSpPr txBox="1"/>
              <p:nvPr/>
            </p:nvSpPr>
            <p:spPr>
              <a:xfrm>
                <a:off x="6232059" y="1859966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4" name="5%"/>
              <p:cNvSpPr txBox="1"/>
              <p:nvPr/>
            </p:nvSpPr>
            <p:spPr>
              <a:xfrm>
                <a:off x="7440974" y="1859966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5" name="5%"/>
              <p:cNvSpPr txBox="1"/>
              <p:nvPr/>
            </p:nvSpPr>
            <p:spPr>
              <a:xfrm>
                <a:off x="8637193" y="1859966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6" name="5%"/>
              <p:cNvSpPr txBox="1"/>
              <p:nvPr/>
            </p:nvSpPr>
            <p:spPr>
              <a:xfrm>
                <a:off x="9820711" y="1859966"/>
                <a:ext cx="827319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7" name="5%"/>
              <p:cNvSpPr txBox="1"/>
              <p:nvPr/>
            </p:nvSpPr>
            <p:spPr>
              <a:xfrm>
                <a:off x="11045960" y="1838478"/>
                <a:ext cx="827320" cy="69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7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5%</a:t>
                </a:r>
              </a:p>
            </p:txBody>
          </p:sp>
          <p:sp>
            <p:nvSpPr>
              <p:cNvPr id="1208" name="2000"/>
              <p:cNvSpPr txBox="1"/>
              <p:nvPr/>
            </p:nvSpPr>
            <p:spPr>
              <a:xfrm>
                <a:off x="3742710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09" name="2000"/>
              <p:cNvSpPr txBox="1"/>
              <p:nvPr/>
            </p:nvSpPr>
            <p:spPr>
              <a:xfrm>
                <a:off x="4956663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0" name="2000"/>
              <p:cNvSpPr txBox="1"/>
              <p:nvPr/>
            </p:nvSpPr>
            <p:spPr>
              <a:xfrm>
                <a:off x="6152411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1" name="2000"/>
              <p:cNvSpPr txBox="1"/>
              <p:nvPr/>
            </p:nvSpPr>
            <p:spPr>
              <a:xfrm>
                <a:off x="7378035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2" name="2000"/>
              <p:cNvSpPr txBox="1"/>
              <p:nvPr/>
            </p:nvSpPr>
            <p:spPr>
              <a:xfrm>
                <a:off x="8569547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3" name="2000"/>
              <p:cNvSpPr txBox="1"/>
              <p:nvPr/>
            </p:nvSpPr>
            <p:spPr>
              <a:xfrm>
                <a:off x="9765942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4" name="2000"/>
              <p:cNvSpPr txBox="1"/>
              <p:nvPr/>
            </p:nvSpPr>
            <p:spPr>
              <a:xfrm>
                <a:off x="10979245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5" name="2000"/>
              <p:cNvSpPr txBox="1"/>
              <p:nvPr/>
            </p:nvSpPr>
            <p:spPr>
              <a:xfrm>
                <a:off x="2535290" y="4732430"/>
                <a:ext cx="995744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6" name="2000"/>
              <p:cNvSpPr txBox="1"/>
              <p:nvPr/>
            </p:nvSpPr>
            <p:spPr>
              <a:xfrm>
                <a:off x="1329204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  <p:sp>
            <p:nvSpPr>
              <p:cNvPr id="1217" name="2000"/>
              <p:cNvSpPr txBox="1"/>
              <p:nvPr/>
            </p:nvSpPr>
            <p:spPr>
              <a:xfrm>
                <a:off x="129177" y="4732430"/>
                <a:ext cx="995743" cy="59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>
                  <a:defRPr sz="3000"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2000</a:t>
                </a:r>
              </a:p>
            </p:txBody>
          </p:sp>
        </p:grpSp>
        <p:sp>
          <p:nvSpPr>
            <p:cNvPr id="1219" name="Négyszög"/>
            <p:cNvSpPr/>
            <p:nvPr/>
          </p:nvSpPr>
          <p:spPr>
            <a:xfrm>
              <a:off x="36716" y="2887247"/>
              <a:ext cx="12029669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0" name="Négyszög"/>
            <p:cNvSpPr/>
            <p:nvPr/>
          </p:nvSpPr>
          <p:spPr>
            <a:xfrm>
              <a:off x="26369" y="15601"/>
              <a:ext cx="12050363" cy="1452167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70" name="Csoportosítás"/>
          <p:cNvGrpSpPr/>
          <p:nvPr/>
        </p:nvGrpSpPr>
        <p:grpSpPr>
          <a:xfrm>
            <a:off x="559869" y="2326948"/>
            <a:ext cx="19486114" cy="5769029"/>
            <a:chOff x="15310" y="16293"/>
            <a:chExt cx="19486113" cy="5769028"/>
          </a:xfrm>
        </p:grpSpPr>
        <p:graphicFrame>
          <p:nvGraphicFramePr>
            <p:cNvPr id="1222" name="Táblázat"/>
            <p:cNvGraphicFramePr/>
            <p:nvPr/>
          </p:nvGraphicFramePr>
          <p:xfrm>
            <a:off x="25400" y="27674"/>
            <a:ext cx="7404101" cy="5757648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74041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4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223" name="Táblázat"/>
            <p:cNvGraphicFramePr/>
            <p:nvPr/>
          </p:nvGraphicFramePr>
          <p:xfrm>
            <a:off x="7427476" y="25400"/>
            <a:ext cx="12058332" cy="5757648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12058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1205833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</a:tblGrid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T w="12700">
                        <a:solidFill>
                          <a:srgbClr val="606060"/>
                        </a:solidFill>
                        <a:miter lim="400000"/>
                      </a:lnT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439412"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606060"/>
                        </a:solidFill>
                        <a:miter lim="400000"/>
                      </a:lnL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37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solidFill>
                          <a:srgbClr val="606060"/>
                        </a:solidFill>
                        <a:miter lim="400000"/>
                      </a:lnR>
                      <a:lnB w="12700">
                        <a:solidFill>
                          <a:srgbClr val="60606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1224" name="1"/>
            <p:cNvSpPr txBox="1"/>
            <p:nvPr/>
          </p:nvSpPr>
          <p:spPr>
            <a:xfrm>
              <a:off x="7768162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225" name="2"/>
            <p:cNvSpPr txBox="1"/>
            <p:nvPr/>
          </p:nvSpPr>
          <p:spPr>
            <a:xfrm>
              <a:off x="8951680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226" name="3"/>
            <p:cNvSpPr txBox="1"/>
            <p:nvPr/>
          </p:nvSpPr>
          <p:spPr>
            <a:xfrm>
              <a:off x="10135197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227" name="4"/>
            <p:cNvSpPr txBox="1"/>
            <p:nvPr/>
          </p:nvSpPr>
          <p:spPr>
            <a:xfrm>
              <a:off x="11318716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228" name="5"/>
            <p:cNvSpPr txBox="1"/>
            <p:nvPr/>
          </p:nvSpPr>
          <p:spPr>
            <a:xfrm>
              <a:off x="12540333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229" name="6"/>
            <p:cNvSpPr txBox="1"/>
            <p:nvPr/>
          </p:nvSpPr>
          <p:spPr>
            <a:xfrm>
              <a:off x="13761953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230" name="7"/>
            <p:cNvSpPr txBox="1"/>
            <p:nvPr/>
          </p:nvSpPr>
          <p:spPr>
            <a:xfrm>
              <a:off x="14983569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231" name="8"/>
            <p:cNvSpPr txBox="1"/>
            <p:nvPr/>
          </p:nvSpPr>
          <p:spPr>
            <a:xfrm>
              <a:off x="16205188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232" name="9"/>
            <p:cNvSpPr txBox="1"/>
            <p:nvPr/>
          </p:nvSpPr>
          <p:spPr>
            <a:xfrm>
              <a:off x="17426805" y="433342"/>
              <a:ext cx="409503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1233" name="10"/>
            <p:cNvSpPr txBox="1"/>
            <p:nvPr/>
          </p:nvSpPr>
          <p:spPr>
            <a:xfrm>
              <a:off x="18470588" y="433342"/>
              <a:ext cx="67083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1234" name="-"/>
            <p:cNvSpPr txBox="1"/>
            <p:nvPr/>
          </p:nvSpPr>
          <p:spPr>
            <a:xfrm>
              <a:off x="7805787" y="3227166"/>
              <a:ext cx="334252" cy="808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1235" name="3%"/>
            <p:cNvSpPr txBox="1"/>
            <p:nvPr/>
          </p:nvSpPr>
          <p:spPr>
            <a:xfrm>
              <a:off x="8742772" y="3284316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3%</a:t>
              </a:r>
            </a:p>
          </p:txBody>
        </p:sp>
        <p:sp>
          <p:nvSpPr>
            <p:cNvPr id="1236" name="4,8%"/>
            <p:cNvSpPr txBox="1"/>
            <p:nvPr/>
          </p:nvSpPr>
          <p:spPr>
            <a:xfrm>
              <a:off x="9806544" y="3284316"/>
              <a:ext cx="121920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4,8%</a:t>
              </a:r>
            </a:p>
          </p:txBody>
        </p:sp>
        <p:sp>
          <p:nvSpPr>
            <p:cNvPr id="1237" name="5,8%"/>
            <p:cNvSpPr txBox="1"/>
            <p:nvPr/>
          </p:nvSpPr>
          <p:spPr>
            <a:xfrm>
              <a:off x="11028162" y="3284316"/>
              <a:ext cx="121920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5,8%</a:t>
              </a:r>
            </a:p>
          </p:txBody>
        </p:sp>
        <p:sp>
          <p:nvSpPr>
            <p:cNvPr id="1238" name="6,5%"/>
            <p:cNvSpPr txBox="1"/>
            <p:nvPr/>
          </p:nvSpPr>
          <p:spPr>
            <a:xfrm>
              <a:off x="12249781" y="3284316"/>
              <a:ext cx="1219208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6,5%</a:t>
              </a:r>
            </a:p>
          </p:txBody>
        </p:sp>
        <p:sp>
          <p:nvSpPr>
            <p:cNvPr id="1239" name="7,1%"/>
            <p:cNvSpPr txBox="1"/>
            <p:nvPr/>
          </p:nvSpPr>
          <p:spPr>
            <a:xfrm>
              <a:off x="13423184" y="3284316"/>
              <a:ext cx="121920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7,1%</a:t>
              </a:r>
            </a:p>
          </p:txBody>
        </p:sp>
        <p:sp>
          <p:nvSpPr>
            <p:cNvPr id="1240" name="7,6%"/>
            <p:cNvSpPr txBox="1"/>
            <p:nvPr/>
          </p:nvSpPr>
          <p:spPr>
            <a:xfrm>
              <a:off x="14655190" y="3284316"/>
              <a:ext cx="1219208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7,6%</a:t>
              </a:r>
            </a:p>
          </p:txBody>
        </p:sp>
        <p:sp>
          <p:nvSpPr>
            <p:cNvPr id="1241" name="8%"/>
            <p:cNvSpPr txBox="1"/>
            <p:nvPr/>
          </p:nvSpPr>
          <p:spPr>
            <a:xfrm>
              <a:off x="16015006" y="3284316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8%</a:t>
              </a:r>
            </a:p>
          </p:txBody>
        </p:sp>
        <p:sp>
          <p:nvSpPr>
            <p:cNvPr id="1242" name="8,3%"/>
            <p:cNvSpPr txBox="1"/>
            <p:nvPr/>
          </p:nvSpPr>
          <p:spPr>
            <a:xfrm>
              <a:off x="17048616" y="3284316"/>
              <a:ext cx="1219208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8,3%</a:t>
              </a:r>
            </a:p>
          </p:txBody>
        </p:sp>
        <p:sp>
          <p:nvSpPr>
            <p:cNvPr id="1243" name="8,5%"/>
            <p:cNvSpPr txBox="1"/>
            <p:nvPr/>
          </p:nvSpPr>
          <p:spPr>
            <a:xfrm>
              <a:off x="18282216" y="3284316"/>
              <a:ext cx="121920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8,5%</a:t>
              </a:r>
            </a:p>
          </p:txBody>
        </p:sp>
        <p:sp>
          <p:nvSpPr>
            <p:cNvPr id="1244" name="5%"/>
            <p:cNvSpPr txBox="1"/>
            <p:nvPr/>
          </p:nvSpPr>
          <p:spPr>
            <a:xfrm>
              <a:off x="7584654" y="1837340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45" name="5%"/>
            <p:cNvSpPr txBox="1"/>
            <p:nvPr/>
          </p:nvSpPr>
          <p:spPr>
            <a:xfrm>
              <a:off x="8793572" y="1858829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46" name="5%"/>
            <p:cNvSpPr txBox="1"/>
            <p:nvPr/>
          </p:nvSpPr>
          <p:spPr>
            <a:xfrm>
              <a:off x="10002489" y="1858829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47" name="5%"/>
            <p:cNvSpPr txBox="1"/>
            <p:nvPr/>
          </p:nvSpPr>
          <p:spPr>
            <a:xfrm>
              <a:off x="11211407" y="1837340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48" name="5%"/>
            <p:cNvSpPr txBox="1"/>
            <p:nvPr/>
          </p:nvSpPr>
          <p:spPr>
            <a:xfrm>
              <a:off x="12394925" y="1858829"/>
              <a:ext cx="827320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49" name="5%"/>
            <p:cNvSpPr txBox="1"/>
            <p:nvPr/>
          </p:nvSpPr>
          <p:spPr>
            <a:xfrm>
              <a:off x="13603844" y="1858829"/>
              <a:ext cx="827320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50" name="5%"/>
            <p:cNvSpPr txBox="1"/>
            <p:nvPr/>
          </p:nvSpPr>
          <p:spPr>
            <a:xfrm>
              <a:off x="14825461" y="1858829"/>
              <a:ext cx="827320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51" name="5%"/>
            <p:cNvSpPr txBox="1"/>
            <p:nvPr/>
          </p:nvSpPr>
          <p:spPr>
            <a:xfrm>
              <a:off x="16047080" y="1858829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52" name="5%"/>
            <p:cNvSpPr txBox="1"/>
            <p:nvPr/>
          </p:nvSpPr>
          <p:spPr>
            <a:xfrm>
              <a:off x="17230597" y="1858829"/>
              <a:ext cx="827319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53" name="5%"/>
            <p:cNvSpPr txBox="1"/>
            <p:nvPr/>
          </p:nvSpPr>
          <p:spPr>
            <a:xfrm>
              <a:off x="18417747" y="1837340"/>
              <a:ext cx="827320" cy="69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7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1254" name="2000"/>
            <p:cNvSpPr txBox="1"/>
            <p:nvPr/>
          </p:nvSpPr>
          <p:spPr>
            <a:xfrm>
              <a:off x="11127195" y="4709557"/>
              <a:ext cx="995743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1255" name="2000"/>
            <p:cNvSpPr txBox="1"/>
            <p:nvPr/>
          </p:nvSpPr>
          <p:spPr>
            <a:xfrm>
              <a:off x="12348812" y="4709557"/>
              <a:ext cx="995744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1256" name="2000"/>
            <p:cNvSpPr txBox="1"/>
            <p:nvPr/>
          </p:nvSpPr>
          <p:spPr>
            <a:xfrm>
              <a:off x="13534917" y="4709557"/>
              <a:ext cx="995743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1257" name="2000"/>
            <p:cNvSpPr txBox="1"/>
            <p:nvPr/>
          </p:nvSpPr>
          <p:spPr>
            <a:xfrm>
              <a:off x="14746418" y="4709557"/>
              <a:ext cx="995743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1258" name="2000"/>
            <p:cNvSpPr txBox="1"/>
            <p:nvPr/>
          </p:nvSpPr>
          <p:spPr>
            <a:xfrm>
              <a:off x="15962868" y="4709557"/>
              <a:ext cx="995743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1259" name="2000"/>
            <p:cNvSpPr txBox="1"/>
            <p:nvPr/>
          </p:nvSpPr>
          <p:spPr>
            <a:xfrm>
              <a:off x="17166616" y="4709557"/>
              <a:ext cx="995743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1260" name="2000"/>
            <p:cNvSpPr txBox="1"/>
            <p:nvPr/>
          </p:nvSpPr>
          <p:spPr>
            <a:xfrm>
              <a:off x="18370364" y="4709557"/>
              <a:ext cx="995743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2000</a:t>
              </a:r>
            </a:p>
          </p:txBody>
        </p:sp>
        <p:sp>
          <p:nvSpPr>
            <p:cNvPr id="1261" name="1500"/>
            <p:cNvSpPr txBox="1"/>
            <p:nvPr/>
          </p:nvSpPr>
          <p:spPr>
            <a:xfrm>
              <a:off x="9929104" y="4709557"/>
              <a:ext cx="995744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1500</a:t>
              </a:r>
            </a:p>
          </p:txBody>
        </p:sp>
        <p:sp>
          <p:nvSpPr>
            <p:cNvPr id="1262" name="1000"/>
            <p:cNvSpPr txBox="1"/>
            <p:nvPr/>
          </p:nvSpPr>
          <p:spPr>
            <a:xfrm>
              <a:off x="8709359" y="4709557"/>
              <a:ext cx="995744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1000</a:t>
              </a:r>
            </a:p>
          </p:txBody>
        </p:sp>
        <p:sp>
          <p:nvSpPr>
            <p:cNvPr id="1263" name="500"/>
            <p:cNvSpPr txBox="1"/>
            <p:nvPr/>
          </p:nvSpPr>
          <p:spPr>
            <a:xfrm>
              <a:off x="7624167" y="4709557"/>
              <a:ext cx="783849" cy="592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000"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500</a:t>
              </a:r>
            </a:p>
          </p:txBody>
        </p:sp>
        <p:sp>
          <p:nvSpPr>
            <p:cNvPr id="1264" name="Négyszög"/>
            <p:cNvSpPr/>
            <p:nvPr/>
          </p:nvSpPr>
          <p:spPr>
            <a:xfrm>
              <a:off x="15310" y="16293"/>
              <a:ext cx="19466565" cy="1452165"/>
            </a:xfrm>
            <a:prstGeom prst="rect">
              <a:avLst/>
            </a:prstGeom>
            <a:solidFill>
              <a:srgbClr val="9FC8DE">
                <a:alpha val="524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5" name="Négyszög"/>
            <p:cNvSpPr/>
            <p:nvPr/>
          </p:nvSpPr>
          <p:spPr>
            <a:xfrm>
              <a:off x="43608" y="2900839"/>
              <a:ext cx="19432351" cy="1439015"/>
            </a:xfrm>
            <a:prstGeom prst="rect">
              <a:avLst/>
            </a:prstGeom>
            <a:solidFill>
              <a:srgbClr val="D1D5D7">
                <a:alpha val="460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6" name="A felsővonal kvalifikációjához szükséges minimum DGSV (EUR)"/>
            <p:cNvSpPr txBox="1"/>
            <p:nvPr/>
          </p:nvSpPr>
          <p:spPr>
            <a:xfrm>
              <a:off x="239494" y="4630522"/>
              <a:ext cx="5873835" cy="863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4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Τα ελάχιστα DGSV (EUR) που χρειάζονται</a:t>
              </a:r>
            </a:p>
            <a:p>
              <a:pPr algn="l">
                <a:defRPr sz="24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για τηνεπιβεβαιωση ως upline</a:t>
              </a:r>
            </a:p>
          </p:txBody>
        </p:sp>
        <p:sp>
          <p:nvSpPr>
            <p:cNvPr id="1267" name="Első szintű QSD DGSV-je"/>
            <p:cNvSpPr txBox="1"/>
            <p:nvPr/>
          </p:nvSpPr>
          <p:spPr>
            <a:xfrm>
              <a:off x="150460" y="1914039"/>
              <a:ext cx="4163298" cy="495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4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  του 1</a:t>
              </a:r>
              <a:r>
                <a:rPr baseline="31999"/>
                <a:t>ου</a:t>
              </a:r>
              <a:r>
                <a:t> επιπέδου QSD</a:t>
              </a:r>
            </a:p>
          </p:txBody>
        </p:sp>
        <p:sp>
          <p:nvSpPr>
            <p:cNvPr id="1268" name="Minősült SD vonalak száma"/>
            <p:cNvSpPr txBox="1"/>
            <p:nvPr/>
          </p:nvSpPr>
          <p:spPr>
            <a:xfrm>
              <a:off x="190704" y="452292"/>
              <a:ext cx="3201044" cy="495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algn="l">
                <a:defRPr sz="24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Πλήθος γραμμών QSD</a:t>
              </a:r>
            </a:p>
          </p:txBody>
        </p:sp>
        <p:sp>
          <p:nvSpPr>
            <p:cNvPr id="1269" name="2. szintű és alacsonyabb QSD DGSV-je.…"/>
            <p:cNvSpPr txBox="1"/>
            <p:nvPr/>
          </p:nvSpPr>
          <p:spPr>
            <a:xfrm>
              <a:off x="157732" y="3180205"/>
              <a:ext cx="7088158" cy="863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>
                <a:defRPr sz="24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DGSV των QSD του 2ου επιπέδου και κάτω</a:t>
              </a:r>
            </a:p>
            <a:p>
              <a:pPr algn="l">
                <a:defRPr sz="24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(μέχρι τον επίπεδο του επόμενου ομίου επιτυχόντα)</a:t>
              </a:r>
            </a:p>
          </p:txBody>
        </p:sp>
      </p:grpSp>
      <p:grpSp>
        <p:nvGrpSpPr>
          <p:cNvPr id="1283" name="Csoportosítás"/>
          <p:cNvGrpSpPr/>
          <p:nvPr/>
        </p:nvGrpSpPr>
        <p:grpSpPr>
          <a:xfrm>
            <a:off x="4282943" y="10170803"/>
            <a:ext cx="23926069" cy="4442474"/>
            <a:chOff x="0" y="0"/>
            <a:chExt cx="23926068" cy="4442472"/>
          </a:xfrm>
        </p:grpSpPr>
        <p:pic>
          <p:nvPicPr>
            <p:cNvPr id="1271" name="struktura24.gif" descr="struktura24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964" y="2669"/>
              <a:ext cx="23914104" cy="440523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272" name="cd.gif" descr="cd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991709" y="-1"/>
              <a:ext cx="2193698" cy="1765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3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2641642"/>
              <a:ext cx="2193697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4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0281" y="2641642"/>
              <a:ext cx="2193698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5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73702" y="2641642"/>
              <a:ext cx="2193698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6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07095" y="2641642"/>
              <a:ext cx="2193698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7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757377" y="2641642"/>
              <a:ext cx="2193697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8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163909" y="2641642"/>
              <a:ext cx="2193697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9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553466" y="2667572"/>
              <a:ext cx="2193698" cy="1764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0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943021" y="2677543"/>
              <a:ext cx="2193697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1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342551" y="2667572"/>
              <a:ext cx="2193697" cy="1764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2" name="esd.gif" descr="esd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732107" y="2671556"/>
              <a:ext cx="2193697" cy="1764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4" name="Négyszög"/>
          <p:cNvSpPr/>
          <p:nvPr/>
        </p:nvSpPr>
        <p:spPr>
          <a:xfrm>
            <a:off x="18823347" y="2340428"/>
            <a:ext cx="1216989" cy="2868023"/>
          </a:xfrm>
          <a:prstGeom prst="rect">
            <a:avLst/>
          </a:prstGeom>
          <a:solidFill>
            <a:srgbClr val="1FBF8C">
              <a:alpha val="4956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5" name="Négyszög"/>
          <p:cNvSpPr/>
          <p:nvPr/>
        </p:nvSpPr>
        <p:spPr>
          <a:xfrm>
            <a:off x="18826300" y="5221787"/>
            <a:ext cx="1211082" cy="1424962"/>
          </a:xfrm>
          <a:prstGeom prst="rect">
            <a:avLst/>
          </a:prstGeom>
          <a:solidFill>
            <a:srgbClr val="1FBF8C">
              <a:alpha val="4956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88" name="Csoportosítás"/>
          <p:cNvGrpSpPr/>
          <p:nvPr/>
        </p:nvGrpSpPr>
        <p:grpSpPr>
          <a:xfrm>
            <a:off x="30866295" y="2329639"/>
            <a:ext cx="1219201" cy="4313752"/>
            <a:chOff x="0" y="0"/>
            <a:chExt cx="1219200" cy="4313750"/>
          </a:xfrm>
        </p:grpSpPr>
        <p:sp>
          <p:nvSpPr>
            <p:cNvPr id="1286" name="Négyszög"/>
            <p:cNvSpPr/>
            <p:nvPr/>
          </p:nvSpPr>
          <p:spPr>
            <a:xfrm>
              <a:off x="0" y="-1"/>
              <a:ext cx="1219201" cy="2880189"/>
            </a:xfrm>
            <a:prstGeom prst="rect">
              <a:avLst/>
            </a:prstGeom>
            <a:solidFill>
              <a:srgbClr val="152F3A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7" name="Négyszög"/>
            <p:cNvSpPr/>
            <p:nvPr/>
          </p:nvSpPr>
          <p:spPr>
            <a:xfrm>
              <a:off x="0" y="2882745"/>
              <a:ext cx="1219201" cy="1431006"/>
            </a:xfrm>
            <a:prstGeom prst="rect">
              <a:avLst/>
            </a:prstGeom>
            <a:solidFill>
              <a:srgbClr val="152F3A">
                <a:alpha val="495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71022 0.000063" pathEditMode="relative">
                                      <p:cBhvr>
                                        <p:cTn id="21" dur="2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" grpId="2" animBg="1" advAuto="0"/>
      <p:bldP spid="1284" grpId="1" animBg="1" advAuto="0"/>
      <p:bldP spid="1285" grpId="3" animBg="1" advAuto="0"/>
      <p:bldP spid="1288" grpId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Csoportosítás"/>
          <p:cNvGrpSpPr/>
          <p:nvPr/>
        </p:nvGrpSpPr>
        <p:grpSpPr>
          <a:xfrm>
            <a:off x="3757633" y="1768877"/>
            <a:ext cx="25018502" cy="16292833"/>
            <a:chOff x="0" y="0"/>
            <a:chExt cx="25018500" cy="16292831"/>
          </a:xfrm>
        </p:grpSpPr>
        <p:pic>
          <p:nvPicPr>
            <p:cNvPr id="1290" name="struktura26.gif" descr="struktura26.g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848" y="25024"/>
              <a:ext cx="24934197" cy="1626780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291" name="cd.gif" descr="cd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95754" y="-1"/>
              <a:ext cx="2476502" cy="1857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2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2767733"/>
              <a:ext cx="2349501" cy="1819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3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83331" y="7452264"/>
              <a:ext cx="2349502" cy="1819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4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15143" y="12192475"/>
              <a:ext cx="2349502" cy="1819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5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20306" y="7464964"/>
              <a:ext cx="2349502" cy="1819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6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206256" y="12192475"/>
              <a:ext cx="2349502" cy="1819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7" name="esd.gif" descr="esd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20306" y="5147773"/>
              <a:ext cx="2349502" cy="1816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8" name="esd.gif" descr="esd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139316" y="2794741"/>
              <a:ext cx="2349502" cy="1816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9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57284" y="7464964"/>
              <a:ext cx="2349501" cy="1819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0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678479" y="9835919"/>
              <a:ext cx="2349502" cy="1819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1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149036" y="2793133"/>
              <a:ext cx="2349502" cy="1819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2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668999" y="9823219"/>
              <a:ext cx="2349502" cy="1819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3" name="esd.gif" descr="esd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68999" y="7491972"/>
              <a:ext cx="2349502" cy="1816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4" name="esd.gif" descr="esd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643599" y="5135073"/>
              <a:ext cx="2349502" cy="1816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5" name="qsd1.gif" descr="qsd1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39316" y="5158866"/>
              <a:ext cx="2349502" cy="1819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6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70631" y="2756641"/>
              <a:ext cx="2349502" cy="1816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7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9" y="9824825"/>
              <a:ext cx="2349501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8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70631" y="12162332"/>
              <a:ext cx="23495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9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20306" y="2775691"/>
              <a:ext cx="23495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0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80856" y="9818475"/>
              <a:ext cx="23495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1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665779" y="12162332"/>
              <a:ext cx="23495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2" name="sr.gif" descr="sr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108793" y="2750291"/>
              <a:ext cx="2353736" cy="1831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sr.gif" descr="sr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141512" y="9843875"/>
              <a:ext cx="23495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4" name="sr.gif" descr="sr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694261" y="7487318"/>
              <a:ext cx="23495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5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61806" y="2775691"/>
              <a:ext cx="23368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6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74506" y="5154123"/>
              <a:ext cx="23368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7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681291" y="5154123"/>
              <a:ext cx="23368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8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96156" y="9843875"/>
              <a:ext cx="23368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9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188077" y="9831175"/>
              <a:ext cx="23368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0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155386" y="5141423"/>
              <a:ext cx="23368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1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662445" y="5154123"/>
              <a:ext cx="23368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2" name="sa1.gif" descr="sa1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665205" y="2775691"/>
              <a:ext cx="23495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3" name="sa1.gif" descr="sa1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181727" y="7474618"/>
              <a:ext cx="23495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4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27843" y="14448549"/>
              <a:ext cx="23495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5" name="sa1.gif" descr="sa1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180856" y="7460222"/>
              <a:ext cx="23495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6" name="sa1.gif" descr="sa1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127843" y="7447522"/>
              <a:ext cx="23495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7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108793" y="5154123"/>
              <a:ext cx="23368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8" name="sa1.gif" descr="sa1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1956" y="7460222"/>
              <a:ext cx="2349502" cy="18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9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4449" y="5166823"/>
              <a:ext cx="2336801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0" name="sa1.gif" descr="sa1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564281" y="5154123"/>
              <a:ext cx="23495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1" name="qsa.gif" descr="qsa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656161" y="2788391"/>
              <a:ext cx="23368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2" name="sr.gif" descr="sr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630899" y="2792824"/>
              <a:ext cx="234950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34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3692314" y="4461459"/>
            <a:ext cx="2494385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6268249" y="9145024"/>
            <a:ext cx="2494385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8803447" y="13900069"/>
            <a:ext cx="2494385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11292647" y="6838869"/>
            <a:ext cx="2494385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13892603" y="13887369"/>
            <a:ext cx="2494384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16346571" y="9157724"/>
            <a:ext cx="2494384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18831773" y="4486859"/>
            <a:ext cx="2494384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23827367" y="4486859"/>
            <a:ext cx="2494384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21366692" y="11532743"/>
            <a:ext cx="2494385" cy="19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blue.gif" descr="blue.gif"/>
          <p:cNvPicPr>
            <a:picLocks noChangeAspect="1"/>
          </p:cNvPicPr>
          <p:nvPr/>
        </p:nvPicPr>
        <p:blipFill>
          <a:blip r:embed="rId10">
            <a:alphaModFix amt="60140"/>
            <a:extLst/>
          </a:blip>
          <a:stretch>
            <a:fillRect/>
          </a:stretch>
        </p:blipFill>
        <p:spPr>
          <a:xfrm>
            <a:off x="26325301" y="6826169"/>
            <a:ext cx="2494385" cy="1966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" grpId="1" animBg="1" advAuto="0"/>
      <p:bldP spid="1335" grpId="6" animBg="1" advAuto="0"/>
      <p:bldP spid="1336" grpId="5" animBg="1" advAuto="0"/>
      <p:bldP spid="1337" grpId="2" animBg="1" advAuto="0"/>
      <p:bldP spid="1338" grpId="3" animBg="1" advAuto="0"/>
      <p:bldP spid="1339" grpId="4" animBg="1" advAuto="0"/>
      <p:bldP spid="1340" grpId="8" animBg="1" advAuto="0"/>
      <p:bldP spid="1341" grpId="10" animBg="1" advAuto="0"/>
      <p:bldP spid="1342" grpId="9" animBg="1" advAuto="0"/>
      <p:bldP spid="1343" grpId="7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star_agent.png" descr="star_agent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578600"/>
            <a:ext cx="9448800" cy="891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star_ruby.png" descr="star_ruby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474200" y="5892800"/>
            <a:ext cx="10515600" cy="9923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star_diamond.png" descr="star_diam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51600" y="4749800"/>
            <a:ext cx="12420600" cy="11720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exe_star_diamond.png" descr="exe_star_diamon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senior_star_diamond.png" descr="senior_star_diamon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26600" y="0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exe_senior_star_diamond.png" descr="exe_senior_star_diamon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13600" y="0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double_diamond.png" descr="double_diamon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10028897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exe_dou_diamond.png" descr="exe_dou_diamond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79000" y="10028897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triple_diamond.png" descr="triple_diamond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37400" y="8940800"/>
            <a:ext cx="12674600" cy="11960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exe_trip_diamond.png" descr="exe_trip_diamond.png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0" y="10028897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gold_diamond.png" descr="gold_diamond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398000" y="6218897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exe_gold_diamond.png" descr="exe_gold_diamond.png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19837400" y="1926297"/>
            <a:ext cx="10905604" cy="1029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6" name="exe_crown_diamond.png" descr="exe_crown_diamond.png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-17424400" y="12065000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6" name="Crown_ambassador.png" descr="Crown_ambassador.png"/>
          <p:cNvPicPr>
            <a:picLocks noChangeAspect="1"/>
          </p:cNvPicPr>
          <p:nvPr/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-13766800" y="3149600"/>
            <a:ext cx="8597901" cy="8591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crown_diamond.png" descr="crown_diamond.png"/>
          <p:cNvPicPr>
            <a:picLocks noChangeAspect="1"/>
          </p:cNvPicPr>
          <p:nvPr/>
        </p:nvPicPr>
        <p:blipFill>
          <a:blip r:embed="rId16" cstate="print">
            <a:extLst/>
          </a:blip>
          <a:stretch>
            <a:fillRect/>
          </a:stretch>
        </p:blipFill>
        <p:spPr>
          <a:xfrm>
            <a:off x="8636000" y="3911600"/>
            <a:ext cx="14554200" cy="13734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exe_crown_diamond.png" descr="exe_crown_diamond.png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0" y="8695142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8" name="sen_crown_diamond.png" descr="sen_crown_diamond.png"/>
          <p:cNvPicPr>
            <a:picLocks noChangeAspect="1"/>
          </p:cNvPicPr>
          <p:nvPr/>
        </p:nvPicPr>
        <p:blipFill>
          <a:blip r:embed="rId17" cstate="print">
            <a:extLst/>
          </a:blip>
          <a:stretch>
            <a:fillRect/>
          </a:stretch>
        </p:blipFill>
        <p:spPr>
          <a:xfrm>
            <a:off x="9779000" y="5588000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9" name="exe_senior_crown_diamond.png" descr="exe_senior_crown_diamond.png"/>
          <p:cNvPicPr>
            <a:picLocks noChangeAspect="1"/>
          </p:cNvPicPr>
          <p:nvPr/>
        </p:nvPicPr>
        <p:blipFill>
          <a:blip r:embed="rId18" cstate="print">
            <a:extLst/>
          </a:blip>
          <a:stretch>
            <a:fillRect/>
          </a:stretch>
        </p:blipFill>
        <p:spPr>
          <a:xfrm>
            <a:off x="20193000" y="0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dou_crown_diamond.png" descr="dou_crown_diamond.png"/>
          <p:cNvPicPr>
            <a:picLocks noChangeAspect="1"/>
          </p:cNvPicPr>
          <p:nvPr/>
        </p:nvPicPr>
        <p:blipFill>
          <a:blip r:embed="rId19" cstate="print">
            <a:extLst/>
          </a:blip>
          <a:stretch>
            <a:fillRect/>
          </a:stretch>
        </p:blipFill>
        <p:spPr>
          <a:xfrm>
            <a:off x="0" y="8695142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exe_dou_crown_diamond.png" descr="exe_dou_crown_diamond.png"/>
          <p:cNvPicPr>
            <a:picLocks noChangeAspect="1"/>
          </p:cNvPicPr>
          <p:nvPr/>
        </p:nvPicPr>
        <p:blipFill>
          <a:blip r:embed="rId20" cstate="print">
            <a:extLst/>
          </a:blip>
          <a:stretch>
            <a:fillRect/>
          </a:stretch>
        </p:blipFill>
        <p:spPr>
          <a:xfrm>
            <a:off x="8102600" y="2997200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trip_crown_diamond.png" descr="trip_crown_diamond.png"/>
          <p:cNvPicPr>
            <a:picLocks noChangeAspect="1"/>
          </p:cNvPicPr>
          <p:nvPr/>
        </p:nvPicPr>
        <p:blipFill>
          <a:blip r:embed="rId21" cstate="print">
            <a:extLst/>
          </a:blip>
          <a:stretch>
            <a:fillRect/>
          </a:stretch>
        </p:blipFill>
        <p:spPr>
          <a:xfrm>
            <a:off x="20193000" y="0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exe_trip_crown_diamond.png" descr="exe_trip_crown_diamond.png"/>
          <p:cNvPicPr>
            <a:picLocks noChangeAspect="1"/>
          </p:cNvPicPr>
          <p:nvPr/>
        </p:nvPicPr>
        <p:blipFill>
          <a:blip r:embed="rId22" cstate="print">
            <a:extLst/>
          </a:blip>
          <a:stretch>
            <a:fillRect/>
          </a:stretch>
        </p:blipFill>
        <p:spPr>
          <a:xfrm>
            <a:off x="0" y="8695142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gold_crown_diamond.png" descr="gold_crown_diamond.png"/>
          <p:cNvPicPr>
            <a:picLocks noChangeAspect="1"/>
          </p:cNvPicPr>
          <p:nvPr/>
        </p:nvPicPr>
        <p:blipFill>
          <a:blip r:embed="rId23" cstate="print">
            <a:extLst/>
          </a:blip>
          <a:stretch>
            <a:fillRect/>
          </a:stretch>
        </p:blipFill>
        <p:spPr>
          <a:xfrm>
            <a:off x="9779000" y="4445000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5" name="exe_gold_crown_diamond.png" descr="exe_gold_crown_diamond.png"/>
          <p:cNvPicPr>
            <a:picLocks noChangeAspect="1"/>
          </p:cNvPicPr>
          <p:nvPr/>
        </p:nvPicPr>
        <p:blipFill>
          <a:blip r:embed="rId24" cstate="print">
            <a:extLst/>
          </a:blip>
          <a:stretch>
            <a:fillRect/>
          </a:stretch>
        </p:blipFill>
        <p:spPr>
          <a:xfrm>
            <a:off x="20193000" y="-1270000"/>
            <a:ext cx="12319000" cy="1162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7" name="Crown_ambassador.png" descr="Crown_ambassador.png"/>
          <p:cNvPicPr>
            <a:picLocks noChangeAspect="1"/>
          </p:cNvPicPr>
          <p:nvPr/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5816600" y="0"/>
            <a:ext cx="20497800" cy="204833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681284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7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2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7" dur="2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7" dur="2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1" dur="2000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Négyszög"/>
          <p:cNvSpPr/>
          <p:nvPr/>
        </p:nvSpPr>
        <p:spPr>
          <a:xfrm>
            <a:off x="2126781" y="12765123"/>
            <a:ext cx="28258440" cy="798592"/>
          </a:xfrm>
          <a:prstGeom prst="rect">
            <a:avLst/>
          </a:prstGeom>
          <a:solidFill>
            <a:srgbClr val="9FC8DE">
              <a:alpha val="7998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Négyszög"/>
          <p:cNvSpPr/>
          <p:nvPr/>
        </p:nvSpPr>
        <p:spPr>
          <a:xfrm>
            <a:off x="25630832" y="6709441"/>
            <a:ext cx="2455133" cy="7683634"/>
          </a:xfrm>
          <a:prstGeom prst="rect">
            <a:avLst/>
          </a:prstGeom>
          <a:solidFill>
            <a:srgbClr val="1FBF8C">
              <a:alpha val="500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2" name="Csoportosítás"/>
          <p:cNvGrpSpPr/>
          <p:nvPr/>
        </p:nvGrpSpPr>
        <p:grpSpPr>
          <a:xfrm>
            <a:off x="425809" y="15565183"/>
            <a:ext cx="31652321" cy="3337161"/>
            <a:chOff x="-1" y="0"/>
            <a:chExt cx="31652320" cy="3337160"/>
          </a:xfrm>
        </p:grpSpPr>
        <p:grpSp>
          <p:nvGrpSpPr>
            <p:cNvPr id="99" name="SV = JUTALÉK ALAP…"/>
            <p:cNvGrpSpPr/>
            <p:nvPr/>
          </p:nvGrpSpPr>
          <p:grpSpPr>
            <a:xfrm>
              <a:off x="1664642" y="0"/>
              <a:ext cx="28331093" cy="3335120"/>
              <a:chOff x="0" y="0"/>
              <a:chExt cx="28331092" cy="3335118"/>
            </a:xfrm>
          </p:grpSpPr>
          <p:sp>
            <p:nvSpPr>
              <p:cNvPr id="97" name="Négyszög"/>
              <p:cNvSpPr/>
              <p:nvPr/>
            </p:nvSpPr>
            <p:spPr>
              <a:xfrm>
                <a:off x="-1" y="0"/>
                <a:ext cx="28331094" cy="3335119"/>
              </a:xfrm>
              <a:prstGeom prst="rect">
                <a:avLst/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5100">
                    <a:solidFill>
                      <a:srgbClr val="152F3A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endParaRPr/>
              </a:p>
            </p:txBody>
          </p:sp>
          <p:sp>
            <p:nvSpPr>
              <p:cNvPr id="98" name="SV = Βάση Μπόνους…"/>
              <p:cNvSpPr txBox="1"/>
              <p:nvPr/>
            </p:nvSpPr>
            <p:spPr>
              <a:xfrm>
                <a:off x="-1" y="892859"/>
                <a:ext cx="28331094" cy="154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>
                  <a:defRPr sz="5100"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SV = Βάση Μπόνους</a:t>
                </a:r>
              </a:p>
              <a:p>
                <a:pPr>
                  <a:defRPr sz="5100"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Η αξία πάνω στην οποία πληρωνόμαστε Μπόνους</a:t>
                </a:r>
              </a:p>
            </p:txBody>
          </p:sp>
        </p:grpSp>
        <p:sp>
          <p:nvSpPr>
            <p:cNvPr id="100" name="Alakzat"/>
            <p:cNvSpPr/>
            <p:nvPr/>
          </p:nvSpPr>
          <p:spPr>
            <a:xfrm rot="18900000">
              <a:off x="28808781" y="492997"/>
              <a:ext cx="2355298" cy="2356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1870" y="9901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" name="Alakzat"/>
            <p:cNvSpPr/>
            <p:nvPr/>
          </p:nvSpPr>
          <p:spPr>
            <a:xfrm rot="8098155">
              <a:off x="488238" y="489284"/>
              <a:ext cx="2355299" cy="2356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1870" y="9901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03" name="4609217873_291x176.png" descr="4609217873_291x1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40403" y="12361802"/>
            <a:ext cx="2654106" cy="1605232"/>
          </a:xfrm>
          <a:prstGeom prst="rect">
            <a:avLst/>
          </a:prstGeom>
          <a:ln w="12700">
            <a:miter lim="400000"/>
          </a:ln>
          <a:effectLst>
            <a:outerShdw blurRad="330200" dist="1651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04" name="pricelist_en.png" descr="pricelist_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732" y="-558340"/>
            <a:ext cx="32512001" cy="1828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2" animBg="1" advAuto="0"/>
      <p:bldP spid="96" grpId="1" animBg="1" advAuto="0"/>
      <p:bldP spid="102" grpId="4" animBg="1" advAuto="0"/>
      <p:bldP spid="103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yíl"/>
          <p:cNvSpPr/>
          <p:nvPr/>
        </p:nvSpPr>
        <p:spPr>
          <a:xfrm rot="5398898">
            <a:off x="14977287" y="2772003"/>
            <a:ext cx="2557744" cy="5084363"/>
          </a:xfrm>
          <a:prstGeom prst="rightArrow">
            <a:avLst>
              <a:gd name="adj1" fmla="val 100000"/>
              <a:gd name="adj2" fmla="val 38665"/>
            </a:avLst>
          </a:prstGeom>
          <a:solidFill>
            <a:srgbClr val="152F3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Nyíl"/>
          <p:cNvSpPr/>
          <p:nvPr/>
        </p:nvSpPr>
        <p:spPr>
          <a:xfrm rot="5398898">
            <a:off x="15095748" y="2873258"/>
            <a:ext cx="2311145" cy="4863317"/>
          </a:xfrm>
          <a:prstGeom prst="rightArrow">
            <a:avLst>
              <a:gd name="adj1" fmla="val 100000"/>
              <a:gd name="adj2" fmla="val 40568"/>
            </a:avLst>
          </a:prstGeom>
          <a:solidFill>
            <a:srgbClr val="D1D5D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GL 30 DXN Ganoderma kapszula netto törzsvásárlói ára"/>
          <p:cNvSpPr txBox="1"/>
          <p:nvPr/>
        </p:nvSpPr>
        <p:spPr>
          <a:xfrm>
            <a:off x="74622" y="271837"/>
            <a:ext cx="32362754" cy="3056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3" tIns="67733" rIns="67733" bIns="67733" anchor="ctr">
            <a:spAutoFit/>
          </a:bodyPr>
          <a:lstStyle/>
          <a:p>
            <a:pPr defTabSz="457200">
              <a:defRPr sz="9600">
                <a:solidFill>
                  <a:srgbClr val="152F3A"/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t>Η </a:t>
            </a:r>
            <a:r>
              <a:rPr>
                <a:solidFill>
                  <a:srgbClr val="AD9766"/>
                </a:solidFill>
              </a:rPr>
              <a:t>καθαρή αξία</a:t>
            </a:r>
            <a:r>
              <a:t> του GL 30 DXN Γανοδέρματος σε κάψουλες</a:t>
            </a:r>
          </a:p>
        </p:txBody>
      </p:sp>
      <p:pic>
        <p:nvPicPr>
          <p:cNvPr id="111" name="dxnfactory.gif" descr="dxnfactory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6779" y="12762121"/>
            <a:ext cx="9156702" cy="60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3075"/>
          <p:cNvSpPr txBox="1"/>
          <p:nvPr/>
        </p:nvSpPr>
        <p:spPr>
          <a:xfrm>
            <a:off x="14043303" y="4341168"/>
            <a:ext cx="3997532" cy="144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>
              <a:defRPr sz="8600">
                <a:solidFill>
                  <a:srgbClr val="152F3A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defRPr>
            </a:lvl1pPr>
          </a:lstStyle>
          <a:p>
            <a:r>
              <a:t>10,00 €</a:t>
            </a:r>
          </a:p>
        </p:txBody>
      </p:sp>
      <p:grpSp>
        <p:nvGrpSpPr>
          <p:cNvPr id="119" name="Csoportosítás"/>
          <p:cNvGrpSpPr/>
          <p:nvPr/>
        </p:nvGrpSpPr>
        <p:grpSpPr>
          <a:xfrm>
            <a:off x="4055526" y="4445109"/>
            <a:ext cx="12153292" cy="7073209"/>
            <a:chOff x="0" y="0"/>
            <a:chExt cx="12153290" cy="7073207"/>
          </a:xfrm>
        </p:grpSpPr>
        <p:sp>
          <p:nvSpPr>
            <p:cNvPr id="113" name="Nyíl"/>
            <p:cNvSpPr/>
            <p:nvPr/>
          </p:nvSpPr>
          <p:spPr>
            <a:xfrm rot="10800000">
              <a:off x="1650956" y="2961010"/>
              <a:ext cx="10502335" cy="2190970"/>
            </a:xfrm>
            <a:prstGeom prst="rightArrow">
              <a:avLst>
                <a:gd name="adj1" fmla="val 100000"/>
                <a:gd name="adj2" fmla="val 42810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" name="Nyíl"/>
            <p:cNvSpPr/>
            <p:nvPr/>
          </p:nvSpPr>
          <p:spPr>
            <a:xfrm rot="5400000">
              <a:off x="-1155615" y="2109952"/>
              <a:ext cx="6118870" cy="3807641"/>
            </a:xfrm>
            <a:prstGeom prst="rightArrow">
              <a:avLst>
                <a:gd name="adj1" fmla="val 100000"/>
                <a:gd name="adj2" fmla="val 24634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" name="39%"/>
            <p:cNvSpPr txBox="1"/>
            <p:nvPr/>
          </p:nvSpPr>
          <p:spPr>
            <a:xfrm>
              <a:off x="113378" y="4326866"/>
              <a:ext cx="3659366" cy="1964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defTabSz="457200">
                <a:defRPr sz="120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38%</a:t>
              </a:r>
            </a:p>
          </p:txBody>
        </p:sp>
        <p:sp>
          <p:nvSpPr>
            <p:cNvPr id="116" name="1205 Ft."/>
            <p:cNvSpPr txBox="1"/>
            <p:nvPr/>
          </p:nvSpPr>
          <p:spPr>
            <a:xfrm>
              <a:off x="5153836" y="3364946"/>
              <a:ext cx="4645078" cy="1354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defTabSz="457200">
                <a:defRPr sz="80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3,8 €</a:t>
              </a:r>
            </a:p>
          </p:txBody>
        </p:sp>
        <p:sp>
          <p:nvSpPr>
            <p:cNvPr id="117" name="Nyíl"/>
            <p:cNvSpPr/>
            <p:nvPr/>
          </p:nvSpPr>
          <p:spPr>
            <a:xfrm rot="5400000">
              <a:off x="889772" y="968061"/>
              <a:ext cx="2030379" cy="3807641"/>
            </a:xfrm>
            <a:prstGeom prst="rightArrow">
              <a:avLst>
                <a:gd name="adj1" fmla="val 100000"/>
                <a:gd name="adj2" fmla="val 46196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" name="Alakzat"/>
            <p:cNvSpPr/>
            <p:nvPr/>
          </p:nvSpPr>
          <p:spPr>
            <a:xfrm rot="16200000">
              <a:off x="889772" y="-888632"/>
              <a:ext cx="2030379" cy="380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1567" y="10796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8" name="Csoportosítás"/>
          <p:cNvGrpSpPr/>
          <p:nvPr/>
        </p:nvGrpSpPr>
        <p:grpSpPr>
          <a:xfrm>
            <a:off x="16206731" y="4448249"/>
            <a:ext cx="12151702" cy="7117730"/>
            <a:chOff x="0" y="0"/>
            <a:chExt cx="12151700" cy="7117728"/>
          </a:xfrm>
        </p:grpSpPr>
        <p:sp>
          <p:nvSpPr>
            <p:cNvPr id="120" name="Nyíl"/>
            <p:cNvSpPr/>
            <p:nvPr/>
          </p:nvSpPr>
          <p:spPr>
            <a:xfrm>
              <a:off x="-1" y="2962808"/>
              <a:ext cx="10400702" cy="2190970"/>
            </a:xfrm>
            <a:prstGeom prst="rightArrow">
              <a:avLst>
                <a:gd name="adj1" fmla="val 100000"/>
                <a:gd name="adj2" fmla="val 42810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Nyíl"/>
            <p:cNvSpPr/>
            <p:nvPr/>
          </p:nvSpPr>
          <p:spPr>
            <a:xfrm rot="5400000">
              <a:off x="7188444" y="2154472"/>
              <a:ext cx="6118871" cy="3807642"/>
            </a:xfrm>
            <a:prstGeom prst="rightArrow">
              <a:avLst>
                <a:gd name="adj1" fmla="val 100000"/>
                <a:gd name="adj2" fmla="val 24634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" name="Nyíl"/>
            <p:cNvSpPr/>
            <p:nvPr/>
          </p:nvSpPr>
          <p:spPr>
            <a:xfrm rot="5400000">
              <a:off x="8763131" y="517297"/>
              <a:ext cx="2968336" cy="3807641"/>
            </a:xfrm>
            <a:prstGeom prst="rightArrow">
              <a:avLst>
                <a:gd name="adj1" fmla="val 100000"/>
                <a:gd name="adj2" fmla="val 31599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" name="1870 Ft."/>
            <p:cNvSpPr txBox="1"/>
            <p:nvPr/>
          </p:nvSpPr>
          <p:spPr>
            <a:xfrm>
              <a:off x="2444536" y="3350005"/>
              <a:ext cx="4365519" cy="1354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defTabSz="457200">
                <a:defRPr sz="80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6,2 €</a:t>
              </a:r>
            </a:p>
          </p:txBody>
        </p:sp>
        <p:sp>
          <p:nvSpPr>
            <p:cNvPr id="124" name="Nyíl"/>
            <p:cNvSpPr/>
            <p:nvPr/>
          </p:nvSpPr>
          <p:spPr>
            <a:xfrm rot="5400000">
              <a:off x="7187292" y="2109951"/>
              <a:ext cx="6118870" cy="3807642"/>
            </a:xfrm>
            <a:prstGeom prst="rightArrow">
              <a:avLst>
                <a:gd name="adj1" fmla="val 100000"/>
                <a:gd name="adj2" fmla="val 24634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Nyíl"/>
            <p:cNvSpPr/>
            <p:nvPr/>
          </p:nvSpPr>
          <p:spPr>
            <a:xfrm rot="5400000">
              <a:off x="9232680" y="968060"/>
              <a:ext cx="2030379" cy="3807642"/>
            </a:xfrm>
            <a:prstGeom prst="rightArrow">
              <a:avLst>
                <a:gd name="adj1" fmla="val 100000"/>
                <a:gd name="adj2" fmla="val 46196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" name="Alakzat"/>
            <p:cNvSpPr/>
            <p:nvPr/>
          </p:nvSpPr>
          <p:spPr>
            <a:xfrm rot="16200000">
              <a:off x="9232680" y="-888633"/>
              <a:ext cx="2030379" cy="380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1567" y="10796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" name="SV…"/>
            <p:cNvSpPr txBox="1"/>
            <p:nvPr/>
          </p:nvSpPr>
          <p:spPr>
            <a:xfrm>
              <a:off x="8461641" y="1144768"/>
              <a:ext cx="3596715" cy="5215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 defTabSz="457200">
                <a:defRPr sz="120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SV</a:t>
              </a:r>
            </a:p>
            <a:p>
              <a:pPr defTabSz="457200">
                <a:defRPr sz="93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 </a:t>
              </a:r>
            </a:p>
            <a:p>
              <a:pPr defTabSz="457200">
                <a:defRPr sz="120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62%</a:t>
              </a:r>
            </a:p>
          </p:txBody>
        </p:sp>
      </p:grpSp>
      <p:pic>
        <p:nvPicPr>
          <p:cNvPr id="129" name="GL30.png" descr="GL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63500" y="6760644"/>
            <a:ext cx="6985000" cy="6985002"/>
          </a:xfrm>
          <a:prstGeom prst="rect">
            <a:avLst/>
          </a:prstGeom>
          <a:ln w="12700">
            <a:miter lim="400000"/>
          </a:ln>
          <a:effectLst>
            <a:outerShdw blurRad="330200" dist="127000" dir="5400000" rotWithShape="0">
              <a:srgbClr val="000000">
                <a:alpha val="61000"/>
              </a:srgbClr>
            </a:outerShdw>
          </a:effectLst>
        </p:spPr>
      </p:pic>
      <p:grpSp>
        <p:nvGrpSpPr>
          <p:cNvPr id="132" name="Csoportosítás"/>
          <p:cNvGrpSpPr/>
          <p:nvPr/>
        </p:nvGrpSpPr>
        <p:grpSpPr>
          <a:xfrm>
            <a:off x="21677244" y="12762121"/>
            <a:ext cx="9156702" cy="6057902"/>
            <a:chOff x="0" y="0"/>
            <a:chExt cx="9156700" cy="6057901"/>
          </a:xfrm>
        </p:grpSpPr>
        <p:sp>
          <p:nvSpPr>
            <p:cNvPr id="130" name="Négyszög"/>
            <p:cNvSpPr/>
            <p:nvPr/>
          </p:nvSpPr>
          <p:spPr>
            <a:xfrm>
              <a:off x="0" y="-1"/>
              <a:ext cx="9156701" cy="6057903"/>
            </a:xfrm>
            <a:prstGeom prst="rect">
              <a:avLst/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31" name="struktura15.gif" descr="struktura15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6882" y="303484"/>
              <a:ext cx="6602936" cy="545093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30200" dist="165100" dir="5400000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2" animBg="1" advAuto="0"/>
      <p:bldP spid="119" grpId="1" animBg="1" advAuto="0"/>
      <p:bldP spid="128" grpId="3" animBg="1" advAuto="0"/>
      <p:bldP spid="132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gzhi_coffee_3in1_kave-1.png" descr="lingzhi_coffee_3in1_kav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9739" y="651236"/>
            <a:ext cx="4737102" cy="5600703"/>
          </a:xfrm>
          <a:prstGeom prst="rect">
            <a:avLst/>
          </a:prstGeom>
          <a:ln w="12700">
            <a:miter lim="400000"/>
          </a:ln>
          <a:effectLst>
            <a:outerShdw blurRad="3302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139" name="Csoportosítás"/>
          <p:cNvGrpSpPr/>
          <p:nvPr/>
        </p:nvGrpSpPr>
        <p:grpSpPr>
          <a:xfrm>
            <a:off x="1278112" y="1688855"/>
            <a:ext cx="12065152" cy="2190971"/>
            <a:chOff x="0" y="0"/>
            <a:chExt cx="12065151" cy="2190969"/>
          </a:xfrm>
        </p:grpSpPr>
        <p:sp>
          <p:nvSpPr>
            <p:cNvPr id="137" name="Nyíl"/>
            <p:cNvSpPr/>
            <p:nvPr/>
          </p:nvSpPr>
          <p:spPr>
            <a:xfrm rot="10800000" flipH="1">
              <a:off x="0" y="0"/>
              <a:ext cx="12065152" cy="2190969"/>
            </a:xfrm>
            <a:prstGeom prst="rightArrow">
              <a:avLst>
                <a:gd name="adj1" fmla="val 100000"/>
                <a:gd name="adj2" fmla="val 42810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" name="3in1 kávé = 4435 Ft."/>
            <p:cNvSpPr txBox="1"/>
            <p:nvPr/>
          </p:nvSpPr>
          <p:spPr>
            <a:xfrm>
              <a:off x="1373676" y="443550"/>
              <a:ext cx="8825900" cy="120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70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3in1 Coffee = 15,50 €</a:t>
              </a:r>
            </a:p>
          </p:txBody>
        </p:sp>
      </p:grpSp>
      <p:grpSp>
        <p:nvGrpSpPr>
          <p:cNvPr id="144" name="Csoportosítás"/>
          <p:cNvGrpSpPr/>
          <p:nvPr/>
        </p:nvGrpSpPr>
        <p:grpSpPr>
          <a:xfrm>
            <a:off x="19273095" y="1649807"/>
            <a:ext cx="12067265" cy="2269067"/>
            <a:chOff x="0" y="0"/>
            <a:chExt cx="12067264" cy="2269065"/>
          </a:xfrm>
        </p:grpSpPr>
        <p:grpSp>
          <p:nvGrpSpPr>
            <p:cNvPr id="142" name="Csoportosítás"/>
            <p:cNvGrpSpPr/>
            <p:nvPr/>
          </p:nvGrpSpPr>
          <p:grpSpPr>
            <a:xfrm>
              <a:off x="-1" y="64448"/>
              <a:ext cx="12067265" cy="2190971"/>
              <a:chOff x="0" y="0"/>
              <a:chExt cx="12067264" cy="2190969"/>
            </a:xfrm>
          </p:grpSpPr>
          <p:sp>
            <p:nvSpPr>
              <p:cNvPr id="140" name="Nyíl"/>
              <p:cNvSpPr/>
              <p:nvPr/>
            </p:nvSpPr>
            <p:spPr>
              <a:xfrm rot="10800000">
                <a:off x="0" y="0"/>
                <a:ext cx="12065153" cy="2190969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" name="Alakzat"/>
              <p:cNvSpPr/>
              <p:nvPr/>
            </p:nvSpPr>
            <p:spPr>
              <a:xfrm flipH="1">
                <a:off x="-1" y="1062693"/>
                <a:ext cx="12067265" cy="1126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95" y="21600"/>
                    </a:moveTo>
                    <a:lnTo>
                      <a:pt x="21600" y="855"/>
                    </a:lnTo>
                    <a:lnTo>
                      <a:pt x="21571" y="624"/>
                    </a:lnTo>
                    <a:lnTo>
                      <a:pt x="21572" y="613"/>
                    </a:lnTo>
                    <a:lnTo>
                      <a:pt x="2" y="0"/>
                    </a:lnTo>
                    <a:lnTo>
                      <a:pt x="0" y="21600"/>
                    </a:lnTo>
                    <a:lnTo>
                      <a:pt x="20095" y="21600"/>
                    </a:lnTo>
                    <a:close/>
                  </a:path>
                </a:pathLst>
              </a:cu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3" name="PV = 11,5…"/>
            <p:cNvSpPr txBox="1"/>
            <p:nvPr/>
          </p:nvSpPr>
          <p:spPr>
            <a:xfrm>
              <a:off x="4031192" y="0"/>
              <a:ext cx="4739019" cy="2269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 defTabSz="457200">
                <a:defRPr sz="70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pPr>
              <a:r>
                <a:t>PV = 11,5 </a:t>
              </a:r>
            </a:p>
            <a:p>
              <a:pPr algn="l" defTabSz="457200">
                <a:defRPr sz="70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SV = 6,65€</a:t>
              </a:r>
            </a:p>
          </p:txBody>
        </p:sp>
      </p:grpSp>
      <p:grpSp>
        <p:nvGrpSpPr>
          <p:cNvPr id="153" name="Csoportosítás"/>
          <p:cNvGrpSpPr/>
          <p:nvPr/>
        </p:nvGrpSpPr>
        <p:grpSpPr>
          <a:xfrm>
            <a:off x="3725563" y="6775889"/>
            <a:ext cx="25060875" cy="3790073"/>
            <a:chOff x="0" y="-51969"/>
            <a:chExt cx="25060873" cy="3790071"/>
          </a:xfrm>
        </p:grpSpPr>
        <p:sp>
          <p:nvSpPr>
            <p:cNvPr id="145" name="10 csomag kávé"/>
            <p:cNvSpPr txBox="1"/>
            <p:nvPr/>
          </p:nvSpPr>
          <p:spPr>
            <a:xfrm>
              <a:off x="6920465" y="-51970"/>
              <a:ext cx="11219942" cy="150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defTabSz="457200">
                <a:defRPr sz="9000">
                  <a:solidFill>
                    <a:srgbClr val="142F3B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</a:lstStyle>
            <a:p>
              <a:r>
                <a:t>10 πακέτα καφέ</a:t>
              </a:r>
            </a:p>
          </p:txBody>
        </p:sp>
        <p:grpSp>
          <p:nvGrpSpPr>
            <p:cNvPr id="152" name="Csoportosítás"/>
            <p:cNvGrpSpPr/>
            <p:nvPr/>
          </p:nvGrpSpPr>
          <p:grpSpPr>
            <a:xfrm>
              <a:off x="0" y="1546157"/>
              <a:ext cx="25060873" cy="2191946"/>
              <a:chOff x="0" y="0"/>
              <a:chExt cx="25060872" cy="2191944"/>
            </a:xfrm>
          </p:grpSpPr>
          <p:sp>
            <p:nvSpPr>
              <p:cNvPr id="146" name="SV értéke 17.200 Ft"/>
              <p:cNvSpPr txBox="1"/>
              <p:nvPr/>
            </p:nvSpPr>
            <p:spPr>
              <a:xfrm>
                <a:off x="12347876" y="-1"/>
                <a:ext cx="12470974" cy="16594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spAutoFit/>
              </a:bodyPr>
              <a:lstStyle/>
              <a:p>
                <a:pPr defTabSz="457200">
                  <a:defRPr sz="10000">
                    <a:solidFill>
                      <a:srgbClr val="142F3B"/>
                    </a:solidFill>
                    <a:latin typeface="Proxima Nova Alt Bold"/>
                    <a:ea typeface="Proxima Nova Alt Bold"/>
                    <a:cs typeface="Proxima Nova Alt Bold"/>
                    <a:sym typeface="Proxima Nova Alt Bold"/>
                  </a:defRPr>
                </a:pPr>
                <a:r>
                  <a:t>SV értéke </a:t>
                </a:r>
                <a:r>
                  <a:rPr>
                    <a:solidFill>
                      <a:srgbClr val="AD9766"/>
                    </a:solidFill>
                  </a:rPr>
                  <a:t>17.200 Ft</a:t>
                </a:r>
              </a:p>
            </p:txBody>
          </p:sp>
          <p:sp>
            <p:nvSpPr>
              <p:cNvPr id="147" name="Nyíl"/>
              <p:cNvSpPr/>
              <p:nvPr/>
            </p:nvSpPr>
            <p:spPr>
              <a:xfrm rot="10800000">
                <a:off x="11522671" y="975"/>
                <a:ext cx="13538202" cy="2190969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8" name="Nyíl"/>
              <p:cNvSpPr/>
              <p:nvPr/>
            </p:nvSpPr>
            <p:spPr>
              <a:xfrm>
                <a:off x="-1" y="975"/>
                <a:ext cx="13536195" cy="2190969"/>
              </a:xfrm>
              <a:prstGeom prst="rightArrow">
                <a:avLst>
                  <a:gd name="adj1" fmla="val 100000"/>
                  <a:gd name="adj2" fmla="val 42810"/>
                </a:avLst>
              </a:prstGeom>
              <a:solidFill>
                <a:srgbClr val="AD97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9" name="Pontértéke: 115 PV"/>
              <p:cNvSpPr txBox="1"/>
              <p:nvPr/>
            </p:nvSpPr>
            <p:spPr>
              <a:xfrm>
                <a:off x="1767269" y="419126"/>
                <a:ext cx="7979007" cy="1354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 defTabSz="457200">
                  <a:defRPr sz="8000">
                    <a:solidFill>
                      <a:srgbClr val="152F3A"/>
                    </a:solidFill>
                    <a:latin typeface="Proxima Nova Light"/>
                    <a:ea typeface="Proxima Nova Light"/>
                    <a:cs typeface="Proxima Nova Light"/>
                    <a:sym typeface="Proxima Nova Light"/>
                  </a:defRPr>
                </a:lvl1pPr>
              </a:lstStyle>
              <a:p>
                <a:r>
                  <a:t>Αξία PV : 115 PV</a:t>
                </a:r>
              </a:p>
            </p:txBody>
          </p:sp>
          <p:sp>
            <p:nvSpPr>
              <p:cNvPr id="150" name="SV értéke: 17.200 Ft."/>
              <p:cNvSpPr txBox="1"/>
              <p:nvPr/>
            </p:nvSpPr>
            <p:spPr>
              <a:xfrm>
                <a:off x="15615021" y="419126"/>
                <a:ext cx="7417429" cy="1354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>
                <a:lvl1pPr defTabSz="457200">
                  <a:defRPr sz="8000">
                    <a:solidFill>
                      <a:srgbClr val="AD9766"/>
                    </a:solidFill>
                    <a:latin typeface="Proxima Nova Regular"/>
                    <a:ea typeface="Proxima Nova Regular"/>
                    <a:cs typeface="Proxima Nova Regular"/>
                    <a:sym typeface="Proxima Nova Regular"/>
                  </a:defRPr>
                </a:lvl1pPr>
              </a:lstStyle>
              <a:p>
                <a:r>
                  <a:t>Αξία SV: 66,5 €</a:t>
                </a:r>
              </a:p>
            </p:txBody>
          </p:sp>
          <p:sp>
            <p:nvSpPr>
              <p:cNvPr id="151" name="Nyíl"/>
              <p:cNvSpPr/>
              <p:nvPr/>
            </p:nvSpPr>
            <p:spPr>
              <a:xfrm rot="10800000">
                <a:off x="11669074" y="0"/>
                <a:ext cx="954517" cy="2190969"/>
              </a:xfrm>
              <a:prstGeom prst="rightArrow">
                <a:avLst>
                  <a:gd name="adj1" fmla="val 100000"/>
                  <a:gd name="adj2" fmla="val 98265"/>
                </a:avLst>
              </a:prstGeom>
              <a:solidFill>
                <a:srgbClr val="152F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58" name="Csoportosítás"/>
          <p:cNvGrpSpPr/>
          <p:nvPr/>
        </p:nvGrpSpPr>
        <p:grpSpPr>
          <a:xfrm>
            <a:off x="11811000" y="11141880"/>
            <a:ext cx="8890000" cy="8509002"/>
            <a:chOff x="0" y="0"/>
            <a:chExt cx="8890000" cy="8509000"/>
          </a:xfrm>
        </p:grpSpPr>
        <p:pic>
          <p:nvPicPr>
            <p:cNvPr id="154" name="questionpanelempty.gif" descr="questionpanelempty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90000" cy="8509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pic>
          <p:nvPicPr>
            <p:cNvPr id="155" name="questionmark.gif" descr="questionmark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43276" y="141465"/>
              <a:ext cx="26289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Mennyi lesz ennek a jutaléka?"/>
            <p:cNvSpPr txBox="1"/>
            <p:nvPr/>
          </p:nvSpPr>
          <p:spPr>
            <a:xfrm>
              <a:off x="1210644" y="6801704"/>
              <a:ext cx="6392512" cy="719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>
                <a:defRPr sz="38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Πόσα θα είναι τα Μπόνους;</a:t>
              </a:r>
            </a:p>
          </p:txBody>
        </p:sp>
        <p:pic>
          <p:nvPicPr>
            <p:cNvPr id="157" name="user_male_2.png" descr="user_male_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55739" y="2652514"/>
              <a:ext cx="3203918" cy="3203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8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Csoportosítás"/>
          <p:cNvGrpSpPr/>
          <p:nvPr/>
        </p:nvGrpSpPr>
        <p:grpSpPr>
          <a:xfrm>
            <a:off x="1142086" y="1190393"/>
            <a:ext cx="30370075" cy="3335119"/>
            <a:chOff x="0" y="0"/>
            <a:chExt cx="30370074" cy="3335118"/>
          </a:xfrm>
        </p:grpSpPr>
        <p:sp>
          <p:nvSpPr>
            <p:cNvPr id="162" name="Négyszög"/>
            <p:cNvSpPr/>
            <p:nvPr/>
          </p:nvSpPr>
          <p:spPr>
            <a:xfrm>
              <a:off x="0" y="-1"/>
              <a:ext cx="30370075" cy="3335120"/>
            </a:xfrm>
            <a:prstGeom prst="rect">
              <a:avLst/>
            </a:prstGeom>
            <a:solidFill>
              <a:srgbClr val="152F3A"/>
            </a:solidFill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Nézd meg a webirodádban a belépésed óta halmozódó összes pontszámodat,…"/>
            <p:cNvSpPr txBox="1"/>
            <p:nvPr/>
          </p:nvSpPr>
          <p:spPr>
            <a:xfrm>
              <a:off x="2450330" y="196476"/>
              <a:ext cx="25225570" cy="284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9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Ελέξτε τους πόντους σας στο ηλεκτρονικό γραφείο για τους</a:t>
              </a:r>
            </a:p>
            <a:p>
              <a:pPr>
                <a:defRPr sz="59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συσσωρευμένους πόντους </a:t>
              </a:r>
              <a:r>
                <a:rPr>
                  <a:solidFill>
                    <a:srgbClr val="AD9766"/>
                  </a:solidFill>
                </a:rPr>
                <a:t>και στη λίστα με τα Ομαδικά σας Μπόνους</a:t>
              </a:r>
            </a:p>
            <a:p>
              <a:pPr>
                <a:defRPr sz="59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και θα κατανοήσετε πόσα χρήματα δικαιούστε.</a:t>
              </a:r>
            </a:p>
          </p:txBody>
        </p:sp>
      </p:grpSp>
      <p:grpSp>
        <p:nvGrpSpPr>
          <p:cNvPr id="183" name="Csoportosítás"/>
          <p:cNvGrpSpPr/>
          <p:nvPr/>
        </p:nvGrpSpPr>
        <p:grpSpPr>
          <a:xfrm>
            <a:off x="1086436" y="5902440"/>
            <a:ext cx="10987053" cy="9738961"/>
            <a:chOff x="0" y="0"/>
            <a:chExt cx="10987052" cy="9738960"/>
          </a:xfrm>
        </p:grpSpPr>
        <p:sp>
          <p:nvSpPr>
            <p:cNvPr id="165" name="Nyíl"/>
            <p:cNvSpPr/>
            <p:nvPr/>
          </p:nvSpPr>
          <p:spPr>
            <a:xfrm>
              <a:off x="0" y="115246"/>
              <a:ext cx="7971102" cy="1378177"/>
            </a:xfrm>
            <a:prstGeom prst="rightArrow">
              <a:avLst>
                <a:gd name="adj1" fmla="val 100000"/>
                <a:gd name="adj2" fmla="val 68058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100 pont felett"/>
            <p:cNvSpPr txBox="1"/>
            <p:nvPr/>
          </p:nvSpPr>
          <p:spPr>
            <a:xfrm>
              <a:off x="26122" y="354654"/>
              <a:ext cx="6929818" cy="960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54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Άνω των 100 πόντων</a:t>
              </a:r>
            </a:p>
          </p:txBody>
        </p:sp>
        <p:sp>
          <p:nvSpPr>
            <p:cNvPr id="167" name="Nyíl"/>
            <p:cNvSpPr/>
            <p:nvPr/>
          </p:nvSpPr>
          <p:spPr>
            <a:xfrm>
              <a:off x="0" y="1761625"/>
              <a:ext cx="7971102" cy="1378176"/>
            </a:xfrm>
            <a:prstGeom prst="rightArrow">
              <a:avLst>
                <a:gd name="adj1" fmla="val 100000"/>
                <a:gd name="adj2" fmla="val 68058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" name="300 pont felett"/>
            <p:cNvSpPr txBox="1"/>
            <p:nvPr/>
          </p:nvSpPr>
          <p:spPr>
            <a:xfrm>
              <a:off x="26121" y="1957529"/>
              <a:ext cx="6929818" cy="960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54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Άνω των 300 πόντων</a:t>
              </a:r>
            </a:p>
          </p:txBody>
        </p:sp>
        <p:sp>
          <p:nvSpPr>
            <p:cNvPr id="169" name="Nyíl"/>
            <p:cNvSpPr/>
            <p:nvPr/>
          </p:nvSpPr>
          <p:spPr>
            <a:xfrm>
              <a:off x="0" y="3408003"/>
              <a:ext cx="7971102" cy="1378177"/>
            </a:xfrm>
            <a:prstGeom prst="rightArrow">
              <a:avLst>
                <a:gd name="adj1" fmla="val 100000"/>
                <a:gd name="adj2" fmla="val 68058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" name="1000 pont felett"/>
            <p:cNvSpPr txBox="1"/>
            <p:nvPr/>
          </p:nvSpPr>
          <p:spPr>
            <a:xfrm>
              <a:off x="25916" y="3603908"/>
              <a:ext cx="7311228" cy="960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54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Άνω των 1000 πόντων</a:t>
              </a:r>
            </a:p>
          </p:txBody>
        </p:sp>
        <p:sp>
          <p:nvSpPr>
            <p:cNvPr id="171" name="Nyíl"/>
            <p:cNvSpPr/>
            <p:nvPr/>
          </p:nvSpPr>
          <p:spPr>
            <a:xfrm>
              <a:off x="0" y="5054382"/>
              <a:ext cx="7971102" cy="1378176"/>
            </a:xfrm>
            <a:prstGeom prst="rightArrow">
              <a:avLst>
                <a:gd name="adj1" fmla="val 100000"/>
                <a:gd name="adj2" fmla="val 68058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2" name="2000 pont felett"/>
            <p:cNvSpPr txBox="1"/>
            <p:nvPr/>
          </p:nvSpPr>
          <p:spPr>
            <a:xfrm>
              <a:off x="25917" y="5250286"/>
              <a:ext cx="7311227" cy="960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54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Άνω των 2000 πόντων</a:t>
              </a:r>
            </a:p>
          </p:txBody>
        </p:sp>
        <p:sp>
          <p:nvSpPr>
            <p:cNvPr id="173" name="Nyíl"/>
            <p:cNvSpPr/>
            <p:nvPr/>
          </p:nvSpPr>
          <p:spPr>
            <a:xfrm>
              <a:off x="0" y="6700760"/>
              <a:ext cx="7971102" cy="1378177"/>
            </a:xfrm>
            <a:prstGeom prst="rightArrow">
              <a:avLst>
                <a:gd name="adj1" fmla="val 100000"/>
                <a:gd name="adj2" fmla="val 68058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3250 pont felett"/>
            <p:cNvSpPr txBox="1"/>
            <p:nvPr/>
          </p:nvSpPr>
          <p:spPr>
            <a:xfrm>
              <a:off x="25917" y="6896665"/>
              <a:ext cx="7311227" cy="960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54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Άνω των 3250 πόντων</a:t>
              </a:r>
            </a:p>
          </p:txBody>
        </p:sp>
        <p:sp>
          <p:nvSpPr>
            <p:cNvPr id="175" name="Nyíl"/>
            <p:cNvSpPr/>
            <p:nvPr/>
          </p:nvSpPr>
          <p:spPr>
            <a:xfrm>
              <a:off x="0" y="8347140"/>
              <a:ext cx="7971102" cy="1378177"/>
            </a:xfrm>
            <a:prstGeom prst="rightArrow">
              <a:avLst>
                <a:gd name="adj1" fmla="val 100000"/>
                <a:gd name="adj2" fmla="val 68058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6" name="4500 pont felett"/>
            <p:cNvSpPr txBox="1"/>
            <p:nvPr/>
          </p:nvSpPr>
          <p:spPr>
            <a:xfrm>
              <a:off x="25916" y="8543045"/>
              <a:ext cx="7311228" cy="960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54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Άνω των 4500 πόντων</a:t>
              </a:r>
            </a:p>
          </p:txBody>
        </p:sp>
        <p:sp>
          <p:nvSpPr>
            <p:cNvPr id="177" name="6%"/>
            <p:cNvSpPr txBox="1"/>
            <p:nvPr/>
          </p:nvSpPr>
          <p:spPr>
            <a:xfrm>
              <a:off x="8233929" y="0"/>
              <a:ext cx="2435283" cy="150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defTabSz="457200">
                <a:defRPr sz="9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  <a:r>
                <a:rPr>
                  <a:solidFill>
                    <a:srgbClr val="152F3A"/>
                  </a:solidFill>
                </a:rPr>
                <a:t>6% </a:t>
              </a:r>
            </a:p>
          </p:txBody>
        </p:sp>
        <p:sp>
          <p:nvSpPr>
            <p:cNvPr id="178" name="21%"/>
            <p:cNvSpPr txBox="1"/>
            <p:nvPr/>
          </p:nvSpPr>
          <p:spPr>
            <a:xfrm>
              <a:off x="7916088" y="8231894"/>
              <a:ext cx="3070965" cy="150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9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 21% </a:t>
              </a:r>
            </a:p>
          </p:txBody>
        </p:sp>
        <p:sp>
          <p:nvSpPr>
            <p:cNvPr id="179" name="18%"/>
            <p:cNvSpPr txBox="1"/>
            <p:nvPr/>
          </p:nvSpPr>
          <p:spPr>
            <a:xfrm>
              <a:off x="7916088" y="6585515"/>
              <a:ext cx="3070965" cy="150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9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 18% </a:t>
              </a:r>
            </a:p>
          </p:txBody>
        </p:sp>
        <p:sp>
          <p:nvSpPr>
            <p:cNvPr id="180" name="15%"/>
            <p:cNvSpPr txBox="1"/>
            <p:nvPr/>
          </p:nvSpPr>
          <p:spPr>
            <a:xfrm>
              <a:off x="7916088" y="4939136"/>
              <a:ext cx="3070965" cy="150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9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 15% </a:t>
              </a:r>
            </a:p>
          </p:txBody>
        </p:sp>
        <p:sp>
          <p:nvSpPr>
            <p:cNvPr id="181" name="12%"/>
            <p:cNvSpPr txBox="1"/>
            <p:nvPr/>
          </p:nvSpPr>
          <p:spPr>
            <a:xfrm>
              <a:off x="7916088" y="3292757"/>
              <a:ext cx="3070965" cy="150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9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 12% </a:t>
              </a:r>
            </a:p>
          </p:txBody>
        </p:sp>
        <p:sp>
          <p:nvSpPr>
            <p:cNvPr id="182" name="9%"/>
            <p:cNvSpPr txBox="1"/>
            <p:nvPr/>
          </p:nvSpPr>
          <p:spPr>
            <a:xfrm>
              <a:off x="8233929" y="1697180"/>
              <a:ext cx="2435283" cy="150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9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 9% </a:t>
              </a:r>
            </a:p>
          </p:txBody>
        </p:sp>
      </p:grpSp>
      <p:grpSp>
        <p:nvGrpSpPr>
          <p:cNvPr id="202" name="Csoportosítás"/>
          <p:cNvGrpSpPr/>
          <p:nvPr/>
        </p:nvGrpSpPr>
        <p:grpSpPr>
          <a:xfrm>
            <a:off x="11852388" y="6017687"/>
            <a:ext cx="19600669" cy="9610070"/>
            <a:chOff x="0" y="0"/>
            <a:chExt cx="19600667" cy="9610069"/>
          </a:xfrm>
        </p:grpSpPr>
        <p:sp>
          <p:nvSpPr>
            <p:cNvPr id="184" name="Vonal"/>
            <p:cNvSpPr/>
            <p:nvPr/>
          </p:nvSpPr>
          <p:spPr>
            <a:xfrm flipH="1" flipV="1">
              <a:off x="0" y="689086"/>
              <a:ext cx="11214205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Vonal"/>
            <p:cNvSpPr/>
            <p:nvPr/>
          </p:nvSpPr>
          <p:spPr>
            <a:xfrm flipH="1" flipV="1">
              <a:off x="0" y="2335466"/>
              <a:ext cx="11214205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6" name="Vonal"/>
            <p:cNvSpPr/>
            <p:nvPr/>
          </p:nvSpPr>
          <p:spPr>
            <a:xfrm flipH="1" flipV="1">
              <a:off x="0" y="3981845"/>
              <a:ext cx="11214205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Vonal"/>
            <p:cNvSpPr/>
            <p:nvPr/>
          </p:nvSpPr>
          <p:spPr>
            <a:xfrm flipH="1" flipV="1">
              <a:off x="0" y="5628224"/>
              <a:ext cx="11214205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8" name="Vonal"/>
            <p:cNvSpPr/>
            <p:nvPr/>
          </p:nvSpPr>
          <p:spPr>
            <a:xfrm flipH="1" flipV="1">
              <a:off x="0" y="7274603"/>
              <a:ext cx="11214205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Vonal"/>
            <p:cNvSpPr/>
            <p:nvPr/>
          </p:nvSpPr>
          <p:spPr>
            <a:xfrm flipH="1" flipV="1">
              <a:off x="0" y="8920982"/>
              <a:ext cx="11214205" cy="1"/>
            </a:xfrm>
            <a:prstGeom prst="line">
              <a:avLst/>
            </a:prstGeom>
            <a:noFill/>
            <a:ln w="127000" cap="rnd">
              <a:solidFill>
                <a:srgbClr val="AD9766"/>
              </a:solidFill>
              <a:custDash>
                <a:ds d="100000" sp="200000"/>
              </a:custDash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0" name="Négyszög"/>
            <p:cNvSpPr/>
            <p:nvPr/>
          </p:nvSpPr>
          <p:spPr>
            <a:xfrm>
              <a:off x="11912438" y="0"/>
              <a:ext cx="7688230" cy="1378176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Négyszög"/>
            <p:cNvSpPr/>
            <p:nvPr/>
          </p:nvSpPr>
          <p:spPr>
            <a:xfrm>
              <a:off x="11912438" y="1646378"/>
              <a:ext cx="7688230" cy="1378176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Négyszög"/>
            <p:cNvSpPr/>
            <p:nvPr/>
          </p:nvSpPr>
          <p:spPr>
            <a:xfrm>
              <a:off x="11912438" y="3292757"/>
              <a:ext cx="7688230" cy="1378176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Négyszög"/>
            <p:cNvSpPr/>
            <p:nvPr/>
          </p:nvSpPr>
          <p:spPr>
            <a:xfrm>
              <a:off x="11912438" y="4939136"/>
              <a:ext cx="7688230" cy="1378177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Négyszög"/>
            <p:cNvSpPr/>
            <p:nvPr/>
          </p:nvSpPr>
          <p:spPr>
            <a:xfrm>
              <a:off x="11912438" y="6585515"/>
              <a:ext cx="7688230" cy="1378176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5" name="Négyszög"/>
            <p:cNvSpPr/>
            <p:nvPr/>
          </p:nvSpPr>
          <p:spPr>
            <a:xfrm>
              <a:off x="11912438" y="8231894"/>
              <a:ext cx="7688230" cy="1378176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3612 Ft."/>
            <p:cNvSpPr txBox="1"/>
            <p:nvPr/>
          </p:nvSpPr>
          <p:spPr>
            <a:xfrm>
              <a:off x="13842966" y="8231894"/>
              <a:ext cx="3827174" cy="1214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71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13,97 €. </a:t>
              </a:r>
            </a:p>
          </p:txBody>
        </p:sp>
        <p:sp>
          <p:nvSpPr>
            <p:cNvPr id="197" name="3096 Ft."/>
            <p:cNvSpPr txBox="1"/>
            <p:nvPr/>
          </p:nvSpPr>
          <p:spPr>
            <a:xfrm>
              <a:off x="13876208" y="6667120"/>
              <a:ext cx="3760690" cy="1214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71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11,97 €. </a:t>
              </a:r>
            </a:p>
          </p:txBody>
        </p:sp>
        <p:sp>
          <p:nvSpPr>
            <p:cNvPr id="198" name="2580 Ft."/>
            <p:cNvSpPr txBox="1"/>
            <p:nvPr/>
          </p:nvSpPr>
          <p:spPr>
            <a:xfrm>
              <a:off x="14093708" y="5102345"/>
              <a:ext cx="3325690" cy="1214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71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9,98 €. </a:t>
              </a:r>
            </a:p>
          </p:txBody>
        </p:sp>
        <p:sp>
          <p:nvSpPr>
            <p:cNvPr id="199" name="2064 Ft."/>
            <p:cNvSpPr txBox="1"/>
            <p:nvPr/>
          </p:nvSpPr>
          <p:spPr>
            <a:xfrm>
              <a:off x="14093707" y="3374362"/>
              <a:ext cx="3325691" cy="1214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71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7,98 €. </a:t>
              </a:r>
            </a:p>
          </p:txBody>
        </p:sp>
        <p:sp>
          <p:nvSpPr>
            <p:cNvPr id="200" name="1548 Ft."/>
            <p:cNvSpPr txBox="1"/>
            <p:nvPr/>
          </p:nvSpPr>
          <p:spPr>
            <a:xfrm>
              <a:off x="14093708" y="1677182"/>
              <a:ext cx="3325690" cy="1214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71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5,98 €. </a:t>
              </a:r>
            </a:p>
          </p:txBody>
        </p:sp>
        <p:sp>
          <p:nvSpPr>
            <p:cNvPr id="201" name="1032 Ft."/>
            <p:cNvSpPr txBox="1"/>
            <p:nvPr/>
          </p:nvSpPr>
          <p:spPr>
            <a:xfrm>
              <a:off x="14093708" y="81603"/>
              <a:ext cx="3325690" cy="1214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7100">
                  <a:solidFill>
                    <a:srgbClr val="FFFFFF"/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t>3,99 €. </a:t>
              </a:r>
            </a:p>
          </p:txBody>
        </p:sp>
      </p:grpSp>
      <p:grpSp>
        <p:nvGrpSpPr>
          <p:cNvPr id="207" name="Csoportosítás"/>
          <p:cNvGrpSpPr/>
          <p:nvPr/>
        </p:nvGrpSpPr>
        <p:grpSpPr>
          <a:xfrm>
            <a:off x="1084371" y="16713165"/>
            <a:ext cx="30969098" cy="2856060"/>
            <a:chOff x="0" y="-40827"/>
            <a:chExt cx="30969096" cy="2856059"/>
          </a:xfrm>
        </p:grpSpPr>
        <p:sp>
          <p:nvSpPr>
            <p:cNvPr id="203" name="a saját vásárlásaid bónuszára vagy kíváncsi.…"/>
            <p:cNvSpPr txBox="1"/>
            <p:nvPr/>
          </p:nvSpPr>
          <p:spPr>
            <a:xfrm>
              <a:off x="15050070" y="-40828"/>
              <a:ext cx="15919027" cy="2671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algn="l" defTabSz="457200">
                <a:lnSpc>
                  <a:spcPct val="117999"/>
                </a:lnSpc>
                <a:defRPr sz="5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Σας ενδιαφέρουν μόνο τα μπόνους από τις αγορές σας</a:t>
              </a:r>
            </a:p>
            <a:p>
              <a:pPr algn="l" defTabSz="457200">
                <a:lnSpc>
                  <a:spcPct val="117999"/>
                </a:lnSpc>
                <a:defRPr sz="5000"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  <a:p>
              <a:pPr algn="l" defTabSz="457200">
                <a:lnSpc>
                  <a:spcPct val="117999"/>
                </a:lnSpc>
                <a:defRPr sz="5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Και δεν έχετε ανέβει επίπεδο άνω του 21%</a:t>
              </a:r>
            </a:p>
          </p:txBody>
        </p:sp>
        <p:sp>
          <p:nvSpPr>
            <p:cNvPr id="204" name="Nyíl"/>
            <p:cNvSpPr/>
            <p:nvPr/>
          </p:nvSpPr>
          <p:spPr>
            <a:xfrm rot="10800000" flipH="1">
              <a:off x="0" y="394447"/>
              <a:ext cx="12604016" cy="1851845"/>
            </a:xfrm>
            <a:prstGeom prst="rightArrow">
              <a:avLst>
                <a:gd name="adj1" fmla="val 100000"/>
                <a:gd name="adj2" fmla="val 50650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5" name="Ez a példa akkor használható, ha"/>
            <p:cNvSpPr txBox="1"/>
            <p:nvPr/>
          </p:nvSpPr>
          <p:spPr>
            <a:xfrm>
              <a:off x="2217250" y="287434"/>
              <a:ext cx="7593970" cy="1938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59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Αυτό το παράδειγμα</a:t>
              </a:r>
            </a:p>
            <a:p>
              <a:pPr>
                <a:defRPr sz="5900">
                  <a:solidFill>
                    <a:srgbClr val="FFFFFF"/>
                  </a:solidFill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pPr>
              <a:r>
                <a:t>σας ενδιαφέρει, αν</a:t>
              </a:r>
            </a:p>
          </p:txBody>
        </p:sp>
        <p:pic>
          <p:nvPicPr>
            <p:cNvPr id="206" name="random.gif" descr="random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256664" y="50736"/>
              <a:ext cx="2764495" cy="2764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animBg="1" advAuto="0"/>
      <p:bldP spid="207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Csoportosítás"/>
          <p:cNvGrpSpPr/>
          <p:nvPr/>
        </p:nvGrpSpPr>
        <p:grpSpPr>
          <a:xfrm>
            <a:off x="11811000" y="11090747"/>
            <a:ext cx="8890000" cy="8509002"/>
            <a:chOff x="0" y="0"/>
            <a:chExt cx="8890000" cy="8509000"/>
          </a:xfrm>
        </p:grpSpPr>
        <p:pic>
          <p:nvPicPr>
            <p:cNvPr id="211" name="infopanelempty.gif" descr="infopanelempty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890000" cy="8509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7000" dir="5400000" rotWithShape="0">
                <a:srgbClr val="000000">
                  <a:alpha val="29999"/>
                </a:srgbClr>
              </a:outerShdw>
            </a:effectLst>
          </p:spPr>
        </p:pic>
        <p:pic>
          <p:nvPicPr>
            <p:cNvPr id="212" name="info.gif" descr="info.g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46539" y="119686"/>
              <a:ext cx="2634369" cy="2634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A  hálózatod  minden  vásárlásának…"/>
            <p:cNvSpPr txBox="1"/>
            <p:nvPr/>
          </p:nvSpPr>
          <p:spPr>
            <a:xfrm>
              <a:off x="534933" y="2748074"/>
              <a:ext cx="7820133" cy="5469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Οι πόντοι οποιασδήποτε αγοράς</a:t>
              </a:r>
            </a:p>
            <a:p>
              <a:pPr>
                <a:defRPr sz="3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στο  δίκτυό σας ανεβάζει</a:t>
              </a:r>
            </a:p>
            <a:p>
              <a:pPr>
                <a:defRPr sz="3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και το δικό σας επίπεδο!</a:t>
              </a:r>
            </a:p>
            <a:p>
              <a:pPr>
                <a:defRPr sz="3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endParaRPr/>
            </a:p>
            <a:p>
              <a:pPr>
                <a:defRPr sz="35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Θα  λάβετε μπόνους από κάθε πόδι,</a:t>
              </a:r>
            </a:p>
            <a:p>
              <a:pPr>
                <a:defRPr sz="35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iασχέτως  από τον τζίρο</a:t>
              </a:r>
            </a:p>
            <a:p>
              <a:pPr>
                <a:defRPr sz="3500">
                  <a:solidFill>
                    <a:srgbClr val="AD9766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endParaRPr>
                <a:solidFill>
                  <a:srgbClr val="152F3A"/>
                </a:solidFill>
              </a:endParaRPr>
            </a:p>
            <a:p>
              <a:pPr>
                <a:defRPr sz="3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Δεν υπάρχει περιορισμός</a:t>
              </a:r>
            </a:p>
            <a:p>
              <a:pPr>
                <a:defRPr sz="3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στις γραμμές</a:t>
              </a:r>
            </a:p>
            <a:p>
              <a:pPr>
                <a:defRPr sz="35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 στο πλάτος και το βάθος</a:t>
              </a:r>
            </a:p>
          </p:txBody>
        </p:sp>
      </p:grpSp>
      <p:grpSp>
        <p:nvGrpSpPr>
          <p:cNvPr id="227" name="Csoportosítás"/>
          <p:cNvGrpSpPr/>
          <p:nvPr/>
        </p:nvGrpSpPr>
        <p:grpSpPr>
          <a:xfrm>
            <a:off x="2809919" y="748732"/>
            <a:ext cx="26892163" cy="18318200"/>
            <a:chOff x="0" y="0"/>
            <a:chExt cx="26892162" cy="18318199"/>
          </a:xfrm>
        </p:grpSpPr>
        <p:pic>
          <p:nvPicPr>
            <p:cNvPr id="215" name="struktura1.gif" descr="struktura1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18" y="0"/>
              <a:ext cx="26835105" cy="182753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pic>
          <p:nvPicPr>
            <p:cNvPr id="216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4624791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111522" y="4624791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184942" y="4612091"/>
              <a:ext cx="4140203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751960" y="4599391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751960" y="8103410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distributor.gif" descr="distributor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751960" y="11658230"/>
              <a:ext cx="4140202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distributor1.gif" descr="distributor1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55759" y="4612091"/>
              <a:ext cx="4140203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distributor1.gif" descr="distributor1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8128810"/>
              <a:ext cx="4140202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distributor1.gif" descr="distributor1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667283" y="4599391"/>
              <a:ext cx="4140203" cy="310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distributor1.gif" descr="distributor1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740939" y="15213048"/>
              <a:ext cx="4140202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distributor7.gif" descr="distributor7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480614" y="20546"/>
              <a:ext cx="4140203" cy="310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" name="Csoportosítás"/>
          <p:cNvGrpSpPr/>
          <p:nvPr/>
        </p:nvGrpSpPr>
        <p:grpSpPr>
          <a:xfrm>
            <a:off x="10235842" y="9183171"/>
            <a:ext cx="12034554" cy="1449323"/>
            <a:chOff x="-1" y="0"/>
            <a:chExt cx="12034552" cy="1449322"/>
          </a:xfrm>
        </p:grpSpPr>
        <p:sp>
          <p:nvSpPr>
            <p:cNvPr id="228" name="Alakzat"/>
            <p:cNvSpPr/>
            <p:nvPr/>
          </p:nvSpPr>
          <p:spPr>
            <a:xfrm rot="18900000">
              <a:off x="210473" y="216529"/>
              <a:ext cx="1016264" cy="1016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1870" y="9901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9" name="Alakzat"/>
            <p:cNvSpPr/>
            <p:nvPr/>
          </p:nvSpPr>
          <p:spPr>
            <a:xfrm rot="8100000">
              <a:off x="10807813" y="216529"/>
              <a:ext cx="1016264" cy="1016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1870" y="9901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" name="Négyszög"/>
            <p:cNvSpPr/>
            <p:nvPr/>
          </p:nvSpPr>
          <p:spPr>
            <a:xfrm>
              <a:off x="756757" y="-1"/>
              <a:ext cx="10526798" cy="1449323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" name="Tagok vásárlásai: 46 GPV"/>
            <p:cNvSpPr txBox="1"/>
            <p:nvPr/>
          </p:nvSpPr>
          <p:spPr>
            <a:xfrm>
              <a:off x="3024329" y="352127"/>
              <a:ext cx="5991655" cy="745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4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Αγορές ομάδας: 46 GPV</a:t>
              </a:r>
            </a:p>
          </p:txBody>
        </p:sp>
      </p:grpSp>
      <p:grpSp>
        <p:nvGrpSpPr>
          <p:cNvPr id="236" name="Csoportosítás"/>
          <p:cNvGrpSpPr/>
          <p:nvPr/>
        </p:nvGrpSpPr>
        <p:grpSpPr>
          <a:xfrm>
            <a:off x="5660710" y="920881"/>
            <a:ext cx="8083246" cy="1449324"/>
            <a:chOff x="0" y="0"/>
            <a:chExt cx="8083244" cy="1449322"/>
          </a:xfrm>
        </p:grpSpPr>
        <p:sp>
          <p:nvSpPr>
            <p:cNvPr id="233" name="Alakzat"/>
            <p:cNvSpPr/>
            <p:nvPr/>
          </p:nvSpPr>
          <p:spPr>
            <a:xfrm rot="8100000">
              <a:off x="6856505" y="216529"/>
              <a:ext cx="1016264" cy="101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1870" y="9901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Négyszög"/>
            <p:cNvSpPr/>
            <p:nvPr/>
          </p:nvSpPr>
          <p:spPr>
            <a:xfrm>
              <a:off x="-1" y="0"/>
              <a:ext cx="7332249" cy="1449323"/>
            </a:xfrm>
            <a:prstGeom prst="rect">
              <a:avLst/>
            </a:prstGeom>
            <a:solidFill>
              <a:srgbClr val="142F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5" name="Személyes vásárlás: 115 PPV"/>
            <p:cNvSpPr txBox="1"/>
            <p:nvPr/>
          </p:nvSpPr>
          <p:spPr>
            <a:xfrm>
              <a:off x="100312" y="352128"/>
              <a:ext cx="7268105" cy="745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4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Προσωπικές αγορές: 115 PPV</a:t>
              </a:r>
            </a:p>
          </p:txBody>
        </p:sp>
      </p:grpSp>
      <p:grpSp>
        <p:nvGrpSpPr>
          <p:cNvPr id="241" name="Csoportosítás"/>
          <p:cNvGrpSpPr/>
          <p:nvPr/>
        </p:nvGrpSpPr>
        <p:grpSpPr>
          <a:xfrm>
            <a:off x="19075627" y="920881"/>
            <a:ext cx="8083246" cy="1449325"/>
            <a:chOff x="-3" y="0"/>
            <a:chExt cx="8083245" cy="1449324"/>
          </a:xfrm>
        </p:grpSpPr>
        <p:grpSp>
          <p:nvGrpSpPr>
            <p:cNvPr id="239" name="Csoportosítás"/>
            <p:cNvGrpSpPr/>
            <p:nvPr/>
          </p:nvGrpSpPr>
          <p:grpSpPr>
            <a:xfrm>
              <a:off x="-4" y="-1"/>
              <a:ext cx="8083246" cy="1449325"/>
              <a:chOff x="0" y="0"/>
              <a:chExt cx="8083245" cy="1449324"/>
            </a:xfrm>
          </p:grpSpPr>
          <p:sp>
            <p:nvSpPr>
              <p:cNvPr id="237" name="Alakzat"/>
              <p:cNvSpPr/>
              <p:nvPr/>
            </p:nvSpPr>
            <p:spPr>
              <a:xfrm rot="13500000" flipH="1">
                <a:off x="210475" y="216529"/>
                <a:ext cx="1016265" cy="1016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1870" y="9901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2F3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8" name="Négyszög"/>
              <p:cNvSpPr/>
              <p:nvPr/>
            </p:nvSpPr>
            <p:spPr>
              <a:xfrm flipH="1">
                <a:off x="750997" y="0"/>
                <a:ext cx="7332249" cy="1449325"/>
              </a:xfrm>
              <a:prstGeom prst="rect">
                <a:avLst/>
              </a:prstGeom>
              <a:solidFill>
                <a:srgbClr val="142F3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40" name="Összes vásárlás: 161 PGPV"/>
            <p:cNvSpPr txBox="1"/>
            <p:nvPr/>
          </p:nvSpPr>
          <p:spPr>
            <a:xfrm>
              <a:off x="821452" y="352127"/>
              <a:ext cx="7065202" cy="745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>
              <a:lvl1pPr defTabSz="457200">
                <a:defRPr sz="4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lvl1pPr>
            </a:lstStyle>
            <a:p>
              <a:r>
                <a:t>Ομαδικές αγορές: 161 PGPV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4" animBg="1" advAuto="0"/>
      <p:bldP spid="232" grpId="2" animBg="1" advAuto="0"/>
      <p:bldP spid="236" grpId="1" animBg="1" advAuto="0"/>
      <p:bldP spid="241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Csoportosítás"/>
          <p:cNvGrpSpPr/>
          <p:nvPr/>
        </p:nvGrpSpPr>
        <p:grpSpPr>
          <a:xfrm>
            <a:off x="12091358" y="13614037"/>
            <a:ext cx="8329283" cy="5425125"/>
            <a:chOff x="0" y="0"/>
            <a:chExt cx="8329282" cy="5425123"/>
          </a:xfrm>
        </p:grpSpPr>
        <p:sp>
          <p:nvSpPr>
            <p:cNvPr id="245" name="Négyszög"/>
            <p:cNvSpPr/>
            <p:nvPr/>
          </p:nvSpPr>
          <p:spPr>
            <a:xfrm>
              <a:off x="-1" y="0"/>
              <a:ext cx="8329283" cy="5425125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Nem ért el  100 pontot,…"/>
            <p:cNvSpPr txBox="1"/>
            <p:nvPr/>
          </p:nvSpPr>
          <p:spPr>
            <a:xfrm>
              <a:off x="207606" y="317638"/>
              <a:ext cx="7806486" cy="5012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Δεν έφτασε τους 100 PPV</a:t>
              </a:r>
            </a:p>
            <a:p>
              <a:pPr defTabSz="457200">
                <a:defRPr sz="4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και  δεν δικαιούται μπόνους </a:t>
              </a:r>
            </a:p>
            <a:p>
              <a:pPr defTabSz="457200">
                <a:defRPr sz="4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 </a:t>
              </a:r>
              <a:endParaRPr sz="2500"/>
            </a:p>
            <a:p>
              <a:pPr defTabSz="457200">
                <a:defRPr sz="40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Θα λάβετε εσείς τα πλήρη μπόνους, σαν να ήταν προσωπικός σας τζίρος στο επίπεδό σας, δηλαδή:</a:t>
              </a:r>
            </a:p>
            <a:p>
              <a:pPr defTabSz="457200"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18%</a:t>
              </a:r>
            </a:p>
          </p:txBody>
        </p:sp>
      </p:grpSp>
      <p:sp>
        <p:nvSpPr>
          <p:cNvPr id="248" name="Vonal"/>
          <p:cNvSpPr/>
          <p:nvPr/>
        </p:nvSpPr>
        <p:spPr>
          <a:xfrm flipV="1">
            <a:off x="18564179" y="8701662"/>
            <a:ext cx="2" cy="4877302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68" name="Csoportosítás"/>
          <p:cNvGrpSpPr/>
          <p:nvPr/>
        </p:nvGrpSpPr>
        <p:grpSpPr>
          <a:xfrm>
            <a:off x="21361914" y="10701287"/>
            <a:ext cx="8890002" cy="8509001"/>
            <a:chOff x="0" y="0"/>
            <a:chExt cx="8890000" cy="8509000"/>
          </a:xfrm>
        </p:grpSpPr>
        <p:pic>
          <p:nvPicPr>
            <p:cNvPr id="249" name="infopanelempty.gif" descr="infopanelempty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890001" cy="8509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sp>
          <p:nvSpPr>
            <p:cNvPr id="250" name="Nyíl"/>
            <p:cNvSpPr/>
            <p:nvPr/>
          </p:nvSpPr>
          <p:spPr>
            <a:xfrm rot="10800000" flipH="1">
              <a:off x="1922841" y="3065496"/>
              <a:ext cx="4100980" cy="704867"/>
            </a:xfrm>
            <a:prstGeom prst="rightArrow">
              <a:avLst>
                <a:gd name="adj1" fmla="val 100000"/>
                <a:gd name="adj2" fmla="val 53198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Nyíl"/>
            <p:cNvSpPr/>
            <p:nvPr/>
          </p:nvSpPr>
          <p:spPr>
            <a:xfrm rot="10800000" flipH="1">
              <a:off x="1922841" y="3902067"/>
              <a:ext cx="4100980" cy="704866"/>
            </a:xfrm>
            <a:prstGeom prst="rightArrow">
              <a:avLst>
                <a:gd name="adj1" fmla="val 100000"/>
                <a:gd name="adj2" fmla="val 53198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Nyíl"/>
            <p:cNvSpPr/>
            <p:nvPr/>
          </p:nvSpPr>
          <p:spPr>
            <a:xfrm rot="10800000" flipH="1">
              <a:off x="1922843" y="4738639"/>
              <a:ext cx="4100980" cy="704867"/>
            </a:xfrm>
            <a:prstGeom prst="rightArrow">
              <a:avLst>
                <a:gd name="adj1" fmla="val 100000"/>
                <a:gd name="adj2" fmla="val 53198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3" name="Nyíl"/>
            <p:cNvSpPr/>
            <p:nvPr/>
          </p:nvSpPr>
          <p:spPr>
            <a:xfrm rot="10800000" flipH="1">
              <a:off x="1922843" y="5575210"/>
              <a:ext cx="4100980" cy="704866"/>
            </a:xfrm>
            <a:prstGeom prst="rightArrow">
              <a:avLst>
                <a:gd name="adj1" fmla="val 100000"/>
                <a:gd name="adj2" fmla="val 53198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Nyíl"/>
            <p:cNvSpPr/>
            <p:nvPr/>
          </p:nvSpPr>
          <p:spPr>
            <a:xfrm rot="10800000" flipH="1">
              <a:off x="1922841" y="6411780"/>
              <a:ext cx="4100980" cy="704867"/>
            </a:xfrm>
            <a:prstGeom prst="rightArrow">
              <a:avLst>
                <a:gd name="adj1" fmla="val 100000"/>
                <a:gd name="adj2" fmla="val 53198"/>
              </a:avLst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Nyíl"/>
            <p:cNvSpPr/>
            <p:nvPr/>
          </p:nvSpPr>
          <p:spPr>
            <a:xfrm rot="10800000" flipH="1">
              <a:off x="1922841" y="7248352"/>
              <a:ext cx="4100980" cy="704868"/>
            </a:xfrm>
            <a:prstGeom prst="rightArrow">
              <a:avLst>
                <a:gd name="adj1" fmla="val 100000"/>
                <a:gd name="adj2" fmla="val 53198"/>
              </a:avLst>
            </a:prstGeom>
            <a:solidFill>
              <a:srgbClr val="152F3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6%"/>
            <p:cNvSpPr txBox="1"/>
            <p:nvPr/>
          </p:nvSpPr>
          <p:spPr>
            <a:xfrm>
              <a:off x="6009992" y="2956495"/>
              <a:ext cx="1622855" cy="922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>
                <a:defRPr sz="52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6%</a:t>
              </a:r>
            </a:p>
          </p:txBody>
        </p:sp>
        <p:sp>
          <p:nvSpPr>
            <p:cNvPr id="257" name="9%"/>
            <p:cNvSpPr txBox="1"/>
            <p:nvPr/>
          </p:nvSpPr>
          <p:spPr>
            <a:xfrm>
              <a:off x="6009992" y="3793066"/>
              <a:ext cx="1622855" cy="922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>
                <a:defRPr sz="52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9%</a:t>
              </a:r>
            </a:p>
          </p:txBody>
        </p:sp>
        <p:sp>
          <p:nvSpPr>
            <p:cNvPr id="258" name="12%"/>
            <p:cNvSpPr txBox="1"/>
            <p:nvPr/>
          </p:nvSpPr>
          <p:spPr>
            <a:xfrm>
              <a:off x="6009992" y="4629638"/>
              <a:ext cx="1622855" cy="922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>
                <a:defRPr sz="52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12%</a:t>
              </a:r>
            </a:p>
          </p:txBody>
        </p:sp>
        <p:sp>
          <p:nvSpPr>
            <p:cNvPr id="259" name="15%"/>
            <p:cNvSpPr txBox="1"/>
            <p:nvPr/>
          </p:nvSpPr>
          <p:spPr>
            <a:xfrm>
              <a:off x="6042450" y="5439603"/>
              <a:ext cx="1622855" cy="922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>
                <a:defRPr sz="52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15%</a:t>
              </a:r>
            </a:p>
          </p:txBody>
        </p:sp>
        <p:sp>
          <p:nvSpPr>
            <p:cNvPr id="260" name="18%"/>
            <p:cNvSpPr txBox="1"/>
            <p:nvPr/>
          </p:nvSpPr>
          <p:spPr>
            <a:xfrm>
              <a:off x="6009992" y="6276173"/>
              <a:ext cx="1622855" cy="922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>
                <a:defRPr sz="5200">
                  <a:solidFill>
                    <a:srgbClr val="AD9766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18%</a:t>
              </a:r>
            </a:p>
          </p:txBody>
        </p:sp>
        <p:sp>
          <p:nvSpPr>
            <p:cNvPr id="261" name="21%"/>
            <p:cNvSpPr txBox="1"/>
            <p:nvPr/>
          </p:nvSpPr>
          <p:spPr>
            <a:xfrm>
              <a:off x="6042450" y="7105661"/>
              <a:ext cx="1622855" cy="922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>
                <a:defRPr sz="5200">
                  <a:solidFill>
                    <a:srgbClr val="152F3A"/>
                  </a:solidFill>
                  <a:latin typeface="Proxima Nova Alt Bold"/>
                  <a:ea typeface="Proxima Nova Alt Bold"/>
                  <a:cs typeface="Proxima Nova Alt Bold"/>
                  <a:sym typeface="Proxima Nova Alt Bold"/>
                </a:defRPr>
              </a:lvl1pPr>
            </a:lstStyle>
            <a:p>
              <a:r>
                <a:t>21%</a:t>
              </a:r>
            </a:p>
          </p:txBody>
        </p:sp>
        <p:sp>
          <p:nvSpPr>
            <p:cNvPr id="262" name="100 pont"/>
            <p:cNvSpPr txBox="1"/>
            <p:nvPr/>
          </p:nvSpPr>
          <p:spPr>
            <a:xfrm>
              <a:off x="2539185" y="3075451"/>
              <a:ext cx="2623448" cy="6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100 πόντοι</a:t>
              </a:r>
              <a:r>
                <a:rPr b="0"/>
                <a:t> </a:t>
              </a:r>
            </a:p>
          </p:txBody>
        </p:sp>
        <p:sp>
          <p:nvSpPr>
            <p:cNvPr id="263" name="300 pont"/>
            <p:cNvSpPr txBox="1"/>
            <p:nvPr/>
          </p:nvSpPr>
          <p:spPr>
            <a:xfrm>
              <a:off x="2539185" y="3900695"/>
              <a:ext cx="2623448" cy="6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300 πόντοι</a:t>
              </a:r>
              <a:r>
                <a:rPr b="0"/>
                <a:t> </a:t>
              </a:r>
            </a:p>
          </p:txBody>
        </p:sp>
        <p:sp>
          <p:nvSpPr>
            <p:cNvPr id="264" name="1000 pont"/>
            <p:cNvSpPr txBox="1"/>
            <p:nvPr/>
          </p:nvSpPr>
          <p:spPr>
            <a:xfrm>
              <a:off x="2323183" y="4751506"/>
              <a:ext cx="2877651" cy="6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1000 πόντοι</a:t>
              </a:r>
              <a:r>
                <a:rPr b="0"/>
                <a:t> </a:t>
              </a:r>
            </a:p>
          </p:txBody>
        </p:sp>
        <p:sp>
          <p:nvSpPr>
            <p:cNvPr id="265" name="2500 pont"/>
            <p:cNvSpPr txBox="1"/>
            <p:nvPr/>
          </p:nvSpPr>
          <p:spPr>
            <a:xfrm>
              <a:off x="2323183" y="5586411"/>
              <a:ext cx="2877651" cy="6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2500 πόντοι</a:t>
              </a:r>
              <a:r>
                <a:rPr b="0"/>
                <a:t> </a:t>
              </a:r>
            </a:p>
          </p:txBody>
        </p:sp>
        <p:sp>
          <p:nvSpPr>
            <p:cNvPr id="266" name="3250 pont"/>
            <p:cNvSpPr txBox="1"/>
            <p:nvPr/>
          </p:nvSpPr>
          <p:spPr>
            <a:xfrm>
              <a:off x="2323183" y="6428403"/>
              <a:ext cx="2877651" cy="6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3250 πόντοι</a:t>
              </a:r>
              <a:r>
                <a:rPr b="0"/>
                <a:t> </a:t>
              </a:r>
            </a:p>
          </p:txBody>
        </p:sp>
        <p:sp>
          <p:nvSpPr>
            <p:cNvPr id="267" name="4500 pont"/>
            <p:cNvSpPr txBox="1"/>
            <p:nvPr/>
          </p:nvSpPr>
          <p:spPr>
            <a:xfrm>
              <a:off x="2335883" y="7260282"/>
              <a:ext cx="2877651" cy="6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4500 πόντοι</a:t>
              </a:r>
              <a:r>
                <a:rPr b="0"/>
                <a:t> </a:t>
              </a:r>
            </a:p>
          </p:txBody>
        </p:sp>
      </p:grpSp>
      <p:grpSp>
        <p:nvGrpSpPr>
          <p:cNvPr id="273" name="Csoportosítás"/>
          <p:cNvGrpSpPr/>
          <p:nvPr/>
        </p:nvGrpSpPr>
        <p:grpSpPr>
          <a:xfrm>
            <a:off x="2260086" y="10701287"/>
            <a:ext cx="8890001" cy="8509001"/>
            <a:chOff x="0" y="0"/>
            <a:chExt cx="8890000" cy="8509000"/>
          </a:xfrm>
        </p:grpSpPr>
        <p:grpSp>
          <p:nvGrpSpPr>
            <p:cNvPr id="271" name="Csoportosítás"/>
            <p:cNvGrpSpPr/>
            <p:nvPr/>
          </p:nvGrpSpPr>
          <p:grpSpPr>
            <a:xfrm>
              <a:off x="0" y="0"/>
              <a:ext cx="8890001" cy="8509001"/>
              <a:chOff x="0" y="0"/>
              <a:chExt cx="8890000" cy="8509000"/>
            </a:xfrm>
          </p:grpSpPr>
          <p:pic>
            <p:nvPicPr>
              <p:cNvPr id="269" name="questionpanelempty.gif" descr="questionpanelempty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8890001" cy="8509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129295" dir="5400000" rotWithShape="0">
                  <a:srgbClr val="000000">
                    <a:alpha val="34749"/>
                  </a:srgbClr>
                </a:outerShdw>
              </a:effectLst>
            </p:spPr>
          </p:pic>
          <p:sp>
            <p:nvSpPr>
              <p:cNvPr id="270" name="Hogyan számolja ki a rendszer…"/>
              <p:cNvSpPr txBox="1"/>
              <p:nvPr/>
            </p:nvSpPr>
            <p:spPr>
              <a:xfrm>
                <a:off x="477028" y="4087047"/>
                <a:ext cx="7910545" cy="1964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3" tIns="67733" rIns="67733" bIns="67733" numCol="1" anchor="ctr">
                <a:spAutoFit/>
              </a:bodyPr>
              <a:lstStyle/>
              <a:p>
                <a:pPr>
                  <a:defRPr sz="4000"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Πώς υπολογίζει το σύστημα τα</a:t>
                </a:r>
              </a:p>
              <a:p>
                <a:pPr>
                  <a:defRPr sz="4000"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μπόνους για τις αγορές σας </a:t>
                </a:r>
              </a:p>
              <a:p>
                <a:pPr>
                  <a:defRPr sz="4000">
                    <a:solidFill>
                      <a:srgbClr val="152F3A"/>
                    </a:solidFill>
                    <a:latin typeface="Proxima Nova Alt Regular"/>
                    <a:ea typeface="Proxima Nova Alt Regular"/>
                    <a:cs typeface="Proxima Nova Alt Regular"/>
                    <a:sym typeface="Proxima Nova Alt Regular"/>
                  </a:defRPr>
                </a:pPr>
                <a:r>
                  <a:t>και τις αγορές της ομάδας σας?</a:t>
                </a:r>
              </a:p>
            </p:txBody>
          </p:sp>
        </p:grpSp>
        <p:pic>
          <p:nvPicPr>
            <p:cNvPr id="272" name="questionmark.gif" descr="questionmark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43275" y="141465"/>
              <a:ext cx="2628902" cy="262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2" name="Csoportosítás"/>
          <p:cNvGrpSpPr/>
          <p:nvPr/>
        </p:nvGrpSpPr>
        <p:grpSpPr>
          <a:xfrm>
            <a:off x="2812876" y="931442"/>
            <a:ext cx="26889294" cy="7735147"/>
            <a:chOff x="1" y="0"/>
            <a:chExt cx="26889293" cy="7735146"/>
          </a:xfrm>
        </p:grpSpPr>
        <p:pic>
          <p:nvPicPr>
            <p:cNvPr id="274" name="struktura2.gif" descr="struktura2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6" y="10040"/>
              <a:ext cx="26885898" cy="76962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29295" dir="5400000" rotWithShape="0">
                <a:srgbClr val="000000">
                  <a:alpha val="34749"/>
                </a:srgbClr>
              </a:outerShdw>
            </a:effectLst>
          </p:spPr>
        </p:pic>
        <p:pic>
          <p:nvPicPr>
            <p:cNvPr id="275" name="distributor4.gif" descr="distributor4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408802" y="0"/>
              <a:ext cx="4140202" cy="3105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" y="4620469"/>
              <a:ext cx="4102100" cy="3102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093750" y="4620469"/>
              <a:ext cx="4102102" cy="3102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distributor.gif" descr="distributor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787193" y="4617770"/>
              <a:ext cx="4102102" cy="3102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distributor3.gif" descr="distributor3.g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40525" y="4649044"/>
              <a:ext cx="4114802" cy="3086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distributor5.gif" descr="distributor5.gi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3646976" y="4628446"/>
              <a:ext cx="4114802" cy="309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distributor6.gif" descr="distributor6.gi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8187502" y="4623644"/>
              <a:ext cx="4114802" cy="309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5" name="Csoportosítás"/>
          <p:cNvGrpSpPr/>
          <p:nvPr/>
        </p:nvGrpSpPr>
        <p:grpSpPr>
          <a:xfrm>
            <a:off x="6328092" y="1032651"/>
            <a:ext cx="4068871" cy="2513137"/>
            <a:chOff x="0" y="0"/>
            <a:chExt cx="4068870" cy="2513136"/>
          </a:xfrm>
        </p:grpSpPr>
        <p:sp>
          <p:nvSpPr>
            <p:cNvPr id="283" name="Négyszög"/>
            <p:cNvSpPr/>
            <p:nvPr/>
          </p:nvSpPr>
          <p:spPr>
            <a:xfrm>
              <a:off x="-1" y="0"/>
              <a:ext cx="4068872" cy="2513137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Jutalékszint…"/>
            <p:cNvSpPr txBox="1"/>
            <p:nvPr/>
          </p:nvSpPr>
          <p:spPr>
            <a:xfrm>
              <a:off x="824359" y="64885"/>
              <a:ext cx="2420152" cy="2383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defTabSz="457200">
                <a:defRPr sz="36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Διαφορά</a:t>
              </a:r>
            </a:p>
            <a:p>
              <a:pPr defTabSz="457200">
                <a:defRPr sz="36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Επιπέδων</a:t>
              </a:r>
            </a:p>
            <a:p>
              <a:pPr defTabSz="457200">
                <a:defRPr sz="36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Μπόνους:</a:t>
              </a:r>
              <a:endParaRPr sz="4000"/>
            </a:p>
            <a:p>
              <a:pPr defTabSz="457200"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12%</a:t>
              </a:r>
            </a:p>
          </p:txBody>
        </p:sp>
      </p:grpSp>
      <p:grpSp>
        <p:nvGrpSpPr>
          <p:cNvPr id="288" name="Csoportosítás"/>
          <p:cNvGrpSpPr/>
          <p:nvPr/>
        </p:nvGrpSpPr>
        <p:grpSpPr>
          <a:xfrm>
            <a:off x="9213298" y="2975380"/>
            <a:ext cx="4943965" cy="1672303"/>
            <a:chOff x="0" y="-25399"/>
            <a:chExt cx="4943964" cy="1672301"/>
          </a:xfrm>
        </p:grpSpPr>
        <p:sp>
          <p:nvSpPr>
            <p:cNvPr id="286" name="Vonal"/>
            <p:cNvSpPr/>
            <p:nvPr/>
          </p:nvSpPr>
          <p:spPr>
            <a:xfrm flipV="1">
              <a:off x="19665" y="-25400"/>
              <a:ext cx="2" cy="1672302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Vonal"/>
            <p:cNvSpPr/>
            <p:nvPr/>
          </p:nvSpPr>
          <p:spPr>
            <a:xfrm flipH="1" flipV="1">
              <a:off x="0" y="114307"/>
              <a:ext cx="4943965" cy="3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1" name="Csoportosítás"/>
          <p:cNvGrpSpPr/>
          <p:nvPr/>
        </p:nvGrpSpPr>
        <p:grpSpPr>
          <a:xfrm>
            <a:off x="22211996" y="1032651"/>
            <a:ext cx="4068871" cy="2513137"/>
            <a:chOff x="0" y="0"/>
            <a:chExt cx="4068870" cy="2513136"/>
          </a:xfrm>
        </p:grpSpPr>
        <p:sp>
          <p:nvSpPr>
            <p:cNvPr id="289" name="Négyszög"/>
            <p:cNvSpPr/>
            <p:nvPr/>
          </p:nvSpPr>
          <p:spPr>
            <a:xfrm>
              <a:off x="-1" y="0"/>
              <a:ext cx="4068872" cy="2513137"/>
            </a:xfrm>
            <a:prstGeom prst="rect">
              <a:avLst/>
            </a:prstGeom>
            <a:solidFill>
              <a:srgbClr val="AD97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0" name="Jutalékszint…"/>
            <p:cNvSpPr txBox="1"/>
            <p:nvPr/>
          </p:nvSpPr>
          <p:spPr>
            <a:xfrm>
              <a:off x="824359" y="64885"/>
              <a:ext cx="2420152" cy="2383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defTabSz="457200">
                <a:defRPr sz="36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Διαφορά</a:t>
              </a:r>
            </a:p>
            <a:p>
              <a:pPr defTabSz="457200">
                <a:defRPr sz="36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Επιπέδων</a:t>
              </a:r>
            </a:p>
            <a:p>
              <a:pPr defTabSz="457200">
                <a:defRPr sz="3600">
                  <a:solidFill>
                    <a:srgbClr val="FFFFFF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Μπόνους:</a:t>
              </a:r>
              <a:endParaRPr sz="4000"/>
            </a:p>
            <a:p>
              <a:pPr defTabSz="457200">
                <a:defRPr sz="4000">
                  <a:solidFill>
                    <a:srgbClr val="152F3A"/>
                  </a:solidFill>
                  <a:latin typeface="Proxima Nova Alt Regular"/>
                  <a:ea typeface="Proxima Nova Alt Regular"/>
                  <a:cs typeface="Proxima Nova Alt Regular"/>
                  <a:sym typeface="Proxima Nova Alt Regular"/>
                </a:defRPr>
              </a:pPr>
              <a:r>
                <a:t>3%</a:t>
              </a:r>
            </a:p>
          </p:txBody>
        </p:sp>
      </p:grpSp>
      <p:grpSp>
        <p:nvGrpSpPr>
          <p:cNvPr id="294" name="Csoportosítás"/>
          <p:cNvGrpSpPr/>
          <p:nvPr/>
        </p:nvGrpSpPr>
        <p:grpSpPr>
          <a:xfrm>
            <a:off x="18413021" y="2962680"/>
            <a:ext cx="4918566" cy="1672303"/>
            <a:chOff x="0" y="-38099"/>
            <a:chExt cx="4918564" cy="1672301"/>
          </a:xfrm>
        </p:grpSpPr>
        <p:sp>
          <p:nvSpPr>
            <p:cNvPr id="292" name="Vonal"/>
            <p:cNvSpPr/>
            <p:nvPr/>
          </p:nvSpPr>
          <p:spPr>
            <a:xfrm flipH="1" flipV="1">
              <a:off x="4544965" y="-38100"/>
              <a:ext cx="2" cy="1672302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3" name="Vonal"/>
            <p:cNvSpPr/>
            <p:nvPr/>
          </p:nvSpPr>
          <p:spPr>
            <a:xfrm flipV="1">
              <a:off x="-1" y="114308"/>
              <a:ext cx="4918566" cy="2"/>
            </a:xfrm>
            <a:prstGeom prst="line">
              <a:avLst/>
            </a:prstGeom>
            <a:noFill/>
            <a:ln w="1270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4" animBg="1" advAuto="0"/>
      <p:bldP spid="248" grpId="3" animBg="1" advAuto="0"/>
      <p:bldP spid="285" grpId="2" animBg="1" advAuto="0"/>
      <p:bldP spid="288" grpId="1" animBg="1" advAuto="0"/>
      <p:bldP spid="291" grpId="6" animBg="1" advAuto="0"/>
      <p:bldP spid="294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tar_agent.png" descr="star_ag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5170" y="4535046"/>
            <a:ext cx="11921660" cy="11249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12229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733" tIns="67733" rIns="67733" bIns="67733" numCol="1" spcCol="38100" rtlCol="0" anchor="ctr">
        <a:spAutoFit/>
      </a:bodyPr>
      <a:lstStyle>
        <a:defPPr marL="0" marR="0" indent="0" algn="ctr" defTabSz="12229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12229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733" tIns="67733" rIns="67733" bIns="67733" numCol="1" spcCol="38100" rtlCol="0" anchor="ctr">
        <a:spAutoFit/>
      </a:bodyPr>
      <a:lstStyle>
        <a:defPPr marL="0" marR="0" indent="0" algn="ctr" defTabSz="12229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2027</Words>
  <Application>Microsoft Office PowerPoint</Application>
  <PresentationFormat>Egyéni</PresentationFormat>
  <Paragraphs>777</Paragraphs>
  <Slides>28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8" baseType="lpstr">
      <vt:lpstr>Helvetica Neue</vt:lpstr>
      <vt:lpstr>Helvetica Neue Light</vt:lpstr>
      <vt:lpstr>Helvetica Neue Medium</vt:lpstr>
      <vt:lpstr>Proxima Nova Alt Bold</vt:lpstr>
      <vt:lpstr>Proxima Nova Alt Regular</vt:lpstr>
      <vt:lpstr>Proxima Nova Black</vt:lpstr>
      <vt:lpstr>Proxima Nova Bold</vt:lpstr>
      <vt:lpstr>Proxima Nova Light</vt:lpstr>
      <vt:lpstr>Proxima Nova Regular</vt:lpstr>
      <vt:lpstr>White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cp:lastModifiedBy>Kristóf Pénzes</cp:lastModifiedBy>
  <cp:revision>1</cp:revision>
  <dcterms:modified xsi:type="dcterms:W3CDTF">2018-11-07T11:33:04Z</dcterms:modified>
</cp:coreProperties>
</file>